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5"/>
  </p:notesMasterIdLst>
  <p:sldIdLst>
    <p:sldId id="593" r:id="rId2"/>
    <p:sldId id="757" r:id="rId3"/>
    <p:sldId id="760" r:id="rId4"/>
    <p:sldId id="740" r:id="rId5"/>
    <p:sldId id="632" r:id="rId6"/>
    <p:sldId id="759" r:id="rId7"/>
    <p:sldId id="663" r:id="rId8"/>
    <p:sldId id="658" r:id="rId9"/>
    <p:sldId id="659" r:id="rId10"/>
    <p:sldId id="660" r:id="rId11"/>
    <p:sldId id="671" r:id="rId12"/>
    <p:sldId id="630" r:id="rId13"/>
    <p:sldId id="456" r:id="rId14"/>
    <p:sldId id="672" r:id="rId15"/>
    <p:sldId id="628" r:id="rId16"/>
    <p:sldId id="629" r:id="rId17"/>
    <p:sldId id="664" r:id="rId18"/>
    <p:sldId id="677" r:id="rId19"/>
    <p:sldId id="679" r:id="rId20"/>
    <p:sldId id="680" r:id="rId21"/>
    <p:sldId id="673" r:id="rId22"/>
    <p:sldId id="631" r:id="rId23"/>
    <p:sldId id="556" r:id="rId24"/>
    <p:sldId id="557" r:id="rId25"/>
    <p:sldId id="558" r:id="rId26"/>
    <p:sldId id="758" r:id="rId27"/>
    <p:sldId id="560" r:id="rId28"/>
    <p:sldId id="561" r:id="rId29"/>
    <p:sldId id="563" r:id="rId30"/>
    <p:sldId id="668" r:id="rId31"/>
    <p:sldId id="616" r:id="rId32"/>
    <p:sldId id="618" r:id="rId33"/>
    <p:sldId id="619" r:id="rId34"/>
    <p:sldId id="620" r:id="rId35"/>
    <p:sldId id="621" r:id="rId36"/>
    <p:sldId id="622" r:id="rId37"/>
    <p:sldId id="682" r:id="rId38"/>
    <p:sldId id="683" r:id="rId39"/>
    <p:sldId id="684" r:id="rId40"/>
    <p:sldId id="685" r:id="rId41"/>
    <p:sldId id="686" r:id="rId42"/>
    <p:sldId id="687" r:id="rId43"/>
    <p:sldId id="666" r:id="rId44"/>
    <p:sldId id="753" r:id="rId45"/>
    <p:sldId id="754" r:id="rId46"/>
    <p:sldId id="755" r:id="rId47"/>
    <p:sldId id="756" r:id="rId48"/>
    <p:sldId id="667" r:id="rId49"/>
    <p:sldId id="648" r:id="rId50"/>
    <p:sldId id="634" r:id="rId51"/>
    <p:sldId id="635" r:id="rId52"/>
    <p:sldId id="637" r:id="rId53"/>
    <p:sldId id="638" r:id="rId54"/>
    <p:sldId id="639" r:id="rId55"/>
    <p:sldId id="640" r:id="rId56"/>
    <p:sldId id="641" r:id="rId57"/>
    <p:sldId id="647" r:id="rId58"/>
    <p:sldId id="761" r:id="rId59"/>
    <p:sldId id="649" r:id="rId60"/>
    <p:sldId id="373" r:id="rId61"/>
    <p:sldId id="376" r:id="rId62"/>
    <p:sldId id="374" r:id="rId63"/>
    <p:sldId id="378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 autoAdjust="0"/>
    <p:restoredTop sz="91565" autoAdjust="0"/>
  </p:normalViewPr>
  <p:slideViewPr>
    <p:cSldViewPr snapToGrid="0">
      <p:cViewPr varScale="1">
        <p:scale>
          <a:sx n="112" d="100"/>
          <a:sy n="112" d="100"/>
        </p:scale>
        <p:origin x="1080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5/26/25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93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72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00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63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31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83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648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584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62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5/26/25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5/26/25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5/26/25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5/26/25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5/26/25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5/26/25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5/26/25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5/26/25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5/26/25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5/26/25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5/26/25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5/26/25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youtube.com/watch?v=twFo9wCpdSU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bFwejIsHlY" TargetMode="External"/><Relationship Id="rId2" Type="http://schemas.openxmlformats.org/officeDocument/2006/relationships/hyperlink" Target="https://git-scm.com/download/win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tiff"/><Relationship Id="rId4" Type="http://schemas.openxmlformats.org/officeDocument/2006/relationships/image" Target="../media/image1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/Vienna_July24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ithub.com/kwartler/%5bselect" TargetMode="Externa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jpeg"/><Relationship Id="rId5" Type="http://schemas.openxmlformats.org/officeDocument/2006/relationships/image" Target="../media/image62.png"/><Relationship Id="rId10" Type="http://schemas.openxmlformats.org/officeDocument/2006/relationships/image" Target="../media/image59.png"/><Relationship Id="rId4" Type="http://schemas.openxmlformats.org/officeDocument/2006/relationships/image" Target="../media/image46.jpeg"/><Relationship Id="rId9" Type="http://schemas.openxmlformats.org/officeDocument/2006/relationships/image" Target="../media/image65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r-project.org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products/rstudio/download/#download" TargetMode="External"/><Relationship Id="rId2" Type="http://schemas.openxmlformats.org/officeDocument/2006/relationships/hyperlink" Target="https://rstudio.com/products/rstudio/download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i="1"/>
              <a:t>Intros</a:t>
            </a:r>
            <a:endParaRPr lang="en-US" sz="36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5/26/25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E1A1E5-D9C3-7442-A508-132F62BBC72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081B0B-78F0-4B46-BFDE-7CC697B037A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304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Apple – INSTALL BREW FIRST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5/26/25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(Mac)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98142"/>
            <a:ext cx="8726193" cy="883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" action="ppaction://noaction"/>
              </a:rPr>
              <a:t>www.brew.sh</a:t>
            </a:r>
          </a:p>
          <a:p>
            <a:r>
              <a:rPr lang="en-US" dirty="0">
                <a:hlinkClick r:id="" action="ppaction://noaction"/>
              </a:rPr>
              <a:t>https://git-scm.com/download/mac </a:t>
            </a:r>
            <a:r>
              <a:rPr lang="en-US" dirty="0"/>
              <a:t>  </a:t>
            </a:r>
          </a:p>
          <a:p>
            <a:r>
              <a:rPr lang="en-US" dirty="0">
                <a:hlinkClick r:id="rId2"/>
              </a:rPr>
              <a:t>https://www.youtube.com/watch?v=twFo9wCpdSU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42503D-EB00-D744-9DFC-E68DD983B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605" y="1749690"/>
            <a:ext cx="4406978" cy="291507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C1D76E-90B6-B14E-B676-F92A82AA404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7163FC-314C-E146-9B11-3C895A6918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717A514-0572-8D5B-27D0-A57649BD2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90" y="2019961"/>
            <a:ext cx="3886201" cy="284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59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MSFT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5/26/25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(Windows)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44354"/>
            <a:ext cx="8726193" cy="9377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rId2"/>
              </a:rPr>
              <a:t>https://git-scm.com/download/win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https://www.youtube.com/watch?v=nbFwejIsHlY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C6B6DF-4A45-FD4F-8BE7-ADA8CDF7A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24" y="1833339"/>
            <a:ext cx="5006000" cy="331130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863D51-107B-BC45-9C1F-CA27B5F4B5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13742A-BB3C-AD4F-8893-BA25137EA7F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918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2248" y="100085"/>
            <a:ext cx="8263102" cy="591477"/>
          </a:xfrm>
        </p:spPr>
        <p:txBody>
          <a:bodyPr/>
          <a:lstStyle/>
          <a:p>
            <a:r>
              <a:rPr lang="en-US" dirty="0"/>
              <a:t>Now that you have R, R-Studio &amp; Git, time to connect to our class repository.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90445C-850B-D543-93F2-2A5F04F1E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2476088"/>
            <a:ext cx="1309260" cy="1012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0F69CD-16D1-A04F-9558-2149C7231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78" y="2119659"/>
            <a:ext cx="1725544" cy="1725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86DF65-F9BE-2144-8555-FB168BAA8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729" y="4079600"/>
            <a:ext cx="1033672" cy="4312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77A276-C775-5540-A6B0-938FC075D23C}"/>
              </a:ext>
            </a:extLst>
          </p:cNvPr>
          <p:cNvSpPr txBox="1"/>
          <p:nvPr/>
        </p:nvSpPr>
        <p:spPr>
          <a:xfrm>
            <a:off x="6718852" y="3833552"/>
            <a:ext cx="1298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Files hosted on </a:t>
            </a:r>
            <a:r>
              <a:rPr lang="en-US" dirty="0" err="1"/>
              <a:t>github.com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CB578D-AA55-A34C-8D21-1B280A2F51BD}"/>
              </a:ext>
            </a:extLst>
          </p:cNvPr>
          <p:cNvSpPr txBox="1"/>
          <p:nvPr/>
        </p:nvSpPr>
        <p:spPr>
          <a:xfrm>
            <a:off x="1007166" y="3833552"/>
            <a:ext cx="2703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 Studio sits on top of base R &amp; adds functionality.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7D0B05-7908-754A-8EE5-8B637FE81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251" y="2467253"/>
            <a:ext cx="1085915" cy="1030357"/>
          </a:xfrm>
          <a:prstGeom prst="rect">
            <a:avLst/>
          </a:prstGeom>
        </p:spPr>
      </p:pic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90DBCD3B-DF82-0741-BAB8-A6BAE361EB5A}"/>
              </a:ext>
            </a:extLst>
          </p:cNvPr>
          <p:cNvSpPr/>
          <p:nvPr/>
        </p:nvSpPr>
        <p:spPr>
          <a:xfrm>
            <a:off x="3591340" y="2538484"/>
            <a:ext cx="2915478" cy="8878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Connect to git repository.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93924A-45E4-384D-B138-BD982CFCCFF1}"/>
              </a:ext>
            </a:extLst>
          </p:cNvPr>
          <p:cNvSpPr txBox="1"/>
          <p:nvPr/>
        </p:nvSpPr>
        <p:spPr>
          <a:xfrm>
            <a:off x="4340086" y="4555795"/>
            <a:ext cx="12987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Makes the programmatic connection.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93DCCA-90EC-3845-AED9-CCF741EFA77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43F82F-B069-DF44-B5C5-F84AA8A540B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71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365126"/>
            <a:ext cx="8708781" cy="591477"/>
          </a:xfrm>
        </p:spPr>
        <p:txBody>
          <a:bodyPr/>
          <a:lstStyle/>
          <a:p>
            <a:r>
              <a:rPr lang="en-US" dirty="0"/>
              <a:t>To get scripts, </a:t>
            </a:r>
            <a:r>
              <a:rPr lang="en-US" dirty="0" err="1"/>
              <a:t>pptxs</a:t>
            </a:r>
            <a:r>
              <a:rPr lang="en-US" dirty="0"/>
              <a:t> &amp; data use the class repo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04" y="2225915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17610" y="1132000"/>
            <a:ext cx="5640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https://github.com/kwartler/Vienna_July24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1776042"/>
            <a:ext cx="8387861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you have 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software, when do a “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pull” in </a:t>
            </a:r>
            <a:r>
              <a:rPr lang="en-US" dirty="0" err="1">
                <a:solidFill>
                  <a:schemeClr val="bg1"/>
                </a:solidFill>
              </a:rPr>
              <a:t>Rstudio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04" y="3901561"/>
            <a:ext cx="5503984" cy="23312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275492" y="3124192"/>
            <a:ext cx="8387861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Alternatively you can download a zip of the repo on github.com but this can be cumbersome with file updates.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77008" y="2971793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589580" y="5029200"/>
            <a:ext cx="1055077" cy="3692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600200" y="2420816"/>
            <a:ext cx="457200" cy="2872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53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2400" dirty="0"/>
              <a:t>Now let’s get class files by setting up a new project &amp; do a “git clone”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881960" y="5651931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880" y="2096813"/>
            <a:ext cx="3887657" cy="280938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52248" y="2506717"/>
            <a:ext cx="1974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2006350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R Studio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2687400-4952-0D40-8087-CA88B1F0AB6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77DA67-A9A8-7F48-8FDA-BBFFCD6C3E5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7764474-036B-EE46-93CD-4037E65D9624}"/>
              </a:ext>
            </a:extLst>
          </p:cNvPr>
          <p:cNvSpPr/>
          <p:nvPr/>
        </p:nvSpPr>
        <p:spPr>
          <a:xfrm>
            <a:off x="0" y="1102674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316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3200" dirty="0"/>
              <a:t>Setup a new project &amp; do a “git pull”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725840-1B62-BF40-87A2-A94709BDC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66" y="1685235"/>
            <a:ext cx="4020363" cy="294778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382242-FB53-0641-BCBB-D5E6766FAAF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34A6FB-686A-A849-A968-0AFB6DBC77E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978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60327"/>
            <a:ext cx="8708781" cy="591477"/>
          </a:xfrm>
        </p:spPr>
        <p:txBody>
          <a:bodyPr/>
          <a:lstStyle/>
          <a:p>
            <a:r>
              <a:rPr lang="en-US" sz="3200" dirty="0"/>
              <a:t>As you get more experience using git will help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EACH Class session perform a </a:t>
            </a:r>
            <a:r>
              <a:rPr lang="en-US" b="1" u="sng" dirty="0" err="1"/>
              <a:t>Git</a:t>
            </a:r>
            <a:r>
              <a:rPr lang="en-US" b="1" u="sng" dirty="0"/>
              <a:t> Pull </a:t>
            </a:r>
            <a:r>
              <a:rPr lang="en-US" dirty="0"/>
              <a:t>to update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160" y="2139081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Oval 8"/>
          <p:cNvSpPr/>
          <p:nvPr/>
        </p:nvSpPr>
        <p:spPr>
          <a:xfrm>
            <a:off x="6106282" y="2388362"/>
            <a:ext cx="520262" cy="22071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C963EC-2228-054C-8DF5-0EF7FB343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808" y="2911288"/>
            <a:ext cx="2832100" cy="1143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1293F0-2B63-ED43-AFF2-ABE2FBB0188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B1F04E-0240-AA42-9E4F-40616A47B75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C7BF4B-624E-3B43-83E7-92B6021234D8}"/>
              </a:ext>
            </a:extLst>
          </p:cNvPr>
          <p:cNvCxnSpPr/>
          <p:nvPr/>
        </p:nvCxnSpPr>
        <p:spPr>
          <a:xfrm flipV="1">
            <a:off x="2884714" y="2612571"/>
            <a:ext cx="3230336" cy="2052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173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4B72EA-A0A2-8199-3903-B454EA5DD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72DF5F-8B48-D8CD-493F-DBFE721D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YOUR copy of files.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BF636A-17CE-F9BE-183D-97BD62369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1BA7E-AB48-B3B4-447D-B6DF28184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9BDB0E-8FF2-772B-644E-789B4665E625}"/>
              </a:ext>
            </a:extLst>
          </p:cNvPr>
          <p:cNvSpPr txBox="1"/>
          <p:nvPr/>
        </p:nvSpPr>
        <p:spPr>
          <a:xfrm>
            <a:off x="628650" y="1037227"/>
            <a:ext cx="74878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avoid conflicts with the class files create a “personal” folder that is ignored.</a:t>
            </a:r>
          </a:p>
          <a:p>
            <a:r>
              <a:rPr lang="en-US" dirty="0"/>
              <a:t>1 Create the Personal Folder</a:t>
            </a:r>
          </a:p>
          <a:p>
            <a:r>
              <a:rPr lang="en-US" dirty="0"/>
              <a:t>2 Add to the “</a:t>
            </a:r>
            <a:r>
              <a:rPr lang="en-US" dirty="0" err="1"/>
              <a:t>gitignore</a:t>
            </a:r>
            <a:r>
              <a:rPr lang="en-US" dirty="0"/>
              <a:t>” file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SAVE All your work there, copies of class files, homework, cases.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EB7764-51C8-F7D5-618D-04C44FA42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22" y="3002056"/>
            <a:ext cx="4093570" cy="303868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7616C0A-2AB8-4BEC-6D80-42743BCBF43C}"/>
              </a:ext>
            </a:extLst>
          </p:cNvPr>
          <p:cNvSpPr/>
          <p:nvPr/>
        </p:nvSpPr>
        <p:spPr>
          <a:xfrm>
            <a:off x="279022" y="5349922"/>
            <a:ext cx="1378328" cy="42308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3FD9F1-220D-191C-74B4-7783855ECE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844"/>
          <a:stretch/>
        </p:blipFill>
        <p:spPr>
          <a:xfrm>
            <a:off x="4629150" y="3002056"/>
            <a:ext cx="4364725" cy="281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89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993C2-9204-1D1E-7E36-4A0F5B096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43" y="2259606"/>
            <a:ext cx="2776371" cy="240515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23E392-49DB-0745-9ABA-BF00DBB98A2E}"/>
              </a:ext>
            </a:extLst>
          </p:cNvPr>
          <p:cNvSpPr/>
          <p:nvPr/>
        </p:nvSpPr>
        <p:spPr>
          <a:xfrm>
            <a:off x="114300" y="5527213"/>
            <a:ext cx="8915400" cy="5532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When you work and make changes to scripts, SAVE AS to a personal folder that is ignored by git.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75FA1E-8F64-E04C-9532-BE2F6A033FAC}"/>
              </a:ext>
            </a:extLst>
          </p:cNvPr>
          <p:cNvSpPr txBox="1"/>
          <p:nvPr/>
        </p:nvSpPr>
        <p:spPr>
          <a:xfrm>
            <a:off x="3442446" y="3012141"/>
            <a:ext cx="4384855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Name of folder to be ignored “</a:t>
            </a:r>
            <a:r>
              <a:rPr lang="en-US" dirty="0" err="1"/>
              <a:t>personalFiles</a:t>
            </a:r>
            <a:r>
              <a:rPr lang="en-US" dirty="0"/>
              <a:t>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03342F-C22C-0A43-89DF-DB2AFB9B8C63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1885361" y="3196807"/>
            <a:ext cx="1557085" cy="1328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Open the “</a:t>
            </a:r>
            <a:r>
              <a:rPr lang="en-US" sz="1600" dirty="0" err="1"/>
              <a:t>gitignore</a:t>
            </a:r>
            <a:r>
              <a:rPr lang="en-US" sz="1600" dirty="0"/>
              <a:t>” file.  Add slash personal</a:t>
            </a:r>
          </a:p>
        </p:txBody>
      </p:sp>
    </p:spTree>
    <p:extLst>
      <p:ext uri="{BB962C8B-B14F-4D97-AF65-F5344CB8AC3E}">
        <p14:creationId xmlns:p14="http://schemas.microsoft.com/office/powerpoint/2010/main" val="3540767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9B004E-D40B-3B42-A31F-C8AFAD401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465" y="2824256"/>
            <a:ext cx="3937000" cy="698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764745-91F4-A14D-90CC-7ED730B3A31C}"/>
              </a:ext>
            </a:extLst>
          </p:cNvPr>
          <p:cNvSpPr txBox="1"/>
          <p:nvPr/>
        </p:nvSpPr>
        <p:spPr>
          <a:xfrm>
            <a:off x="2545976" y="3675530"/>
            <a:ext cx="1744901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Click New Folder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9F9DDA-F3BC-C041-AFA9-7E3975C94933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2420471" y="3415554"/>
            <a:ext cx="997956" cy="259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290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85E57B-BE2D-114B-8DCC-EADA18F2D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663DF8-B3F2-0E40-BCAF-A0941E68A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743C0-5ADD-AB47-8EFA-BB2C94EA1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DBB05-3661-B540-8214-9B5AC5F778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Google Shape;489;p5">
            <a:extLst>
              <a:ext uri="{FF2B5EF4-FFF2-40B4-BE49-F238E27FC236}">
                <a16:creationId xmlns:a16="http://schemas.microsoft.com/office/drawing/2014/main" id="{4EFA6641-5D4B-0749-816A-7C9C119C990B}"/>
              </a:ext>
            </a:extLst>
          </p:cNvPr>
          <p:cNvSpPr/>
          <p:nvPr/>
        </p:nvSpPr>
        <p:spPr>
          <a:xfrm>
            <a:off x="1653275" y="2115192"/>
            <a:ext cx="7207200" cy="278709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490;p5">
            <a:extLst>
              <a:ext uri="{FF2B5EF4-FFF2-40B4-BE49-F238E27FC236}">
                <a16:creationId xmlns:a16="http://schemas.microsoft.com/office/drawing/2014/main" id="{E1D28499-D95F-344A-AE42-BDCCDF825635}"/>
              </a:ext>
            </a:extLst>
          </p:cNvPr>
          <p:cNvSpPr/>
          <p:nvPr/>
        </p:nvSpPr>
        <p:spPr>
          <a:xfrm>
            <a:off x="152400" y="1491886"/>
            <a:ext cx="3410400" cy="3410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91;p5">
            <a:extLst>
              <a:ext uri="{FF2B5EF4-FFF2-40B4-BE49-F238E27FC236}">
                <a16:creationId xmlns:a16="http://schemas.microsoft.com/office/drawing/2014/main" id="{93006B92-0CCF-5345-BE64-CF72C5FF8CB8}"/>
              </a:ext>
            </a:extLst>
          </p:cNvPr>
          <p:cNvSpPr/>
          <p:nvPr/>
        </p:nvSpPr>
        <p:spPr>
          <a:xfrm>
            <a:off x="242100" y="1581586"/>
            <a:ext cx="3231000" cy="3231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492;p5">
            <a:extLst>
              <a:ext uri="{FF2B5EF4-FFF2-40B4-BE49-F238E27FC236}">
                <a16:creationId xmlns:a16="http://schemas.microsoft.com/office/drawing/2014/main" id="{3685104A-B79C-E845-B27E-79E06DD8EF4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7913" y="1703661"/>
            <a:ext cx="2979375" cy="29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94;p5">
            <a:extLst>
              <a:ext uri="{FF2B5EF4-FFF2-40B4-BE49-F238E27FC236}">
                <a16:creationId xmlns:a16="http://schemas.microsoft.com/office/drawing/2014/main" id="{3D46C302-9CE3-0D44-882E-3957D912CD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1038" y="3370177"/>
            <a:ext cx="657225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95;p5">
            <a:extLst>
              <a:ext uri="{FF2B5EF4-FFF2-40B4-BE49-F238E27FC236}">
                <a16:creationId xmlns:a16="http://schemas.microsoft.com/office/drawing/2014/main" id="{16F08D27-05AD-1042-AF04-5B5B95F77EE8}"/>
              </a:ext>
            </a:extLst>
          </p:cNvPr>
          <p:cNvSpPr txBox="1"/>
          <p:nvPr/>
        </p:nvSpPr>
        <p:spPr>
          <a:xfrm>
            <a:off x="3617900" y="2190267"/>
            <a:ext cx="5835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MBA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496;p5">
            <a:extLst>
              <a:ext uri="{FF2B5EF4-FFF2-40B4-BE49-F238E27FC236}">
                <a16:creationId xmlns:a16="http://schemas.microsoft.com/office/drawing/2014/main" id="{DB80CD2B-8561-A347-80D0-8BB6698A1910}"/>
              </a:ext>
            </a:extLst>
          </p:cNvPr>
          <p:cNvSpPr txBox="1"/>
          <p:nvPr/>
        </p:nvSpPr>
        <p:spPr>
          <a:xfrm>
            <a:off x="4738600" y="2190267"/>
            <a:ext cx="7296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Work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497;p5">
            <a:extLst>
              <a:ext uri="{FF2B5EF4-FFF2-40B4-BE49-F238E27FC236}">
                <a16:creationId xmlns:a16="http://schemas.microsoft.com/office/drawing/2014/main" id="{C282FF98-8DAC-B448-A100-84A30E769582}"/>
              </a:ext>
            </a:extLst>
          </p:cNvPr>
          <p:cNvSpPr txBox="1"/>
          <p:nvPr/>
        </p:nvSpPr>
        <p:spPr>
          <a:xfrm>
            <a:off x="7379925" y="2190262"/>
            <a:ext cx="13746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Advisory Roles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498;p5">
            <a:extLst>
              <a:ext uri="{FF2B5EF4-FFF2-40B4-BE49-F238E27FC236}">
                <a16:creationId xmlns:a16="http://schemas.microsoft.com/office/drawing/2014/main" id="{BD243883-16BB-1547-BC31-9D8964B7A7EC}"/>
              </a:ext>
            </a:extLst>
          </p:cNvPr>
          <p:cNvSpPr txBox="1"/>
          <p:nvPr/>
        </p:nvSpPr>
        <p:spPr>
          <a:xfrm>
            <a:off x="6145160" y="2190267"/>
            <a:ext cx="10287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Teaching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" name="Google Shape;502;p5">
            <a:extLst>
              <a:ext uri="{FF2B5EF4-FFF2-40B4-BE49-F238E27FC236}">
                <a16:creationId xmlns:a16="http://schemas.microsoft.com/office/drawing/2014/main" id="{98558A8D-4CC8-244E-8586-47AA6F5C9BD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26640" y="2762767"/>
            <a:ext cx="800407" cy="4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503;p5">
            <a:extLst>
              <a:ext uri="{FF2B5EF4-FFF2-40B4-BE49-F238E27FC236}">
                <a16:creationId xmlns:a16="http://schemas.microsoft.com/office/drawing/2014/main" id="{BD24214B-112C-8C4E-BDC2-246E8CE1271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54366" y="3460998"/>
            <a:ext cx="1028700" cy="507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04;p5">
            <a:extLst>
              <a:ext uri="{FF2B5EF4-FFF2-40B4-BE49-F238E27FC236}">
                <a16:creationId xmlns:a16="http://schemas.microsoft.com/office/drawing/2014/main" id="{B4CECFD3-F407-3649-807A-BCDF537A3C4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39365" y="2762767"/>
            <a:ext cx="1040291" cy="4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05;p5">
            <a:extLst>
              <a:ext uri="{FF2B5EF4-FFF2-40B4-BE49-F238E27FC236}">
                <a16:creationId xmlns:a16="http://schemas.microsoft.com/office/drawing/2014/main" id="{D5502DEE-FAAF-024D-918E-EDEB2D63191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59310" y="3430515"/>
            <a:ext cx="800400" cy="469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506;p5">
            <a:extLst>
              <a:ext uri="{FF2B5EF4-FFF2-40B4-BE49-F238E27FC236}">
                <a16:creationId xmlns:a16="http://schemas.microsoft.com/office/drawing/2014/main" id="{97885903-18E5-A742-91A5-C371E18A73E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23400" y="4192167"/>
            <a:ext cx="1290650" cy="39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" descr="Image result for wiley and sons">
            <a:extLst>
              <a:ext uri="{FF2B5EF4-FFF2-40B4-BE49-F238E27FC236}">
                <a16:creationId xmlns:a16="http://schemas.microsoft.com/office/drawing/2014/main" id="{2AF552AB-A40C-7840-A209-B3F2AD522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t="34851" r="5092" b="31309"/>
          <a:stretch/>
        </p:blipFill>
        <p:spPr bwMode="auto">
          <a:xfrm>
            <a:off x="6150798" y="4191734"/>
            <a:ext cx="1017425" cy="28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Google Shape;499;p5">
            <a:extLst>
              <a:ext uri="{FF2B5EF4-FFF2-40B4-BE49-F238E27FC236}">
                <a16:creationId xmlns:a16="http://schemas.microsoft.com/office/drawing/2014/main" id="{1C85F8D0-DA41-95F6-99B3-0A3E53C65AC2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487834" y="3171942"/>
            <a:ext cx="1290654" cy="7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500;p5">
            <a:extLst>
              <a:ext uri="{FF2B5EF4-FFF2-40B4-BE49-F238E27FC236}">
                <a16:creationId xmlns:a16="http://schemas.microsoft.com/office/drawing/2014/main" id="{8ADF286E-08A8-5586-5C6D-8D56CB7D0D36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666436" y="4522614"/>
            <a:ext cx="933450" cy="281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501;p5">
            <a:extLst>
              <a:ext uri="{FF2B5EF4-FFF2-40B4-BE49-F238E27FC236}">
                <a16:creationId xmlns:a16="http://schemas.microsoft.com/office/drawing/2014/main" id="{D6EADAE0-ED10-8316-F9EA-691DB8F5BB51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666437" y="3846965"/>
            <a:ext cx="933449" cy="638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2" descr="Accenture New Logo transparent PNG - StickPNG">
            <a:extLst>
              <a:ext uri="{FF2B5EF4-FFF2-40B4-BE49-F238E27FC236}">
                <a16:creationId xmlns:a16="http://schemas.microsoft.com/office/drawing/2014/main" id="{67BA5782-0659-E4F6-1DD1-8ECC13DBC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277" y="2569597"/>
            <a:ext cx="1125942" cy="63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520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Save yourself a headache!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3A3AE7-DC01-5F45-9BAC-9820716D8359}"/>
              </a:ext>
            </a:extLst>
          </p:cNvPr>
          <p:cNvSpPr txBox="1"/>
          <p:nvPr/>
        </p:nvSpPr>
        <p:spPr>
          <a:xfrm>
            <a:off x="2850775" y="4654924"/>
            <a:ext cx="3964887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Any file you change should  be in this folder as “Save As”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E31F93-D68D-4A4D-6923-A10DC9B22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90" y="2212241"/>
            <a:ext cx="6553200" cy="14478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1E93D46-D12E-1642-BE4E-72978E107A8F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2850775" y="3280410"/>
            <a:ext cx="1982444" cy="1374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757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814D11-64C9-084A-8143-FA5198F8A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A0AC5D-6802-3845-89A4-48754006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351679"/>
            <a:ext cx="8515350" cy="591477"/>
          </a:xfrm>
        </p:spPr>
        <p:txBody>
          <a:bodyPr/>
          <a:lstStyle/>
          <a:p>
            <a:r>
              <a:rPr lang="en-US" dirty="0"/>
              <a:t>Now just run some code (we will explain it later)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6D8A-CA77-2A41-814A-586C5C7DA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28B4C-9239-9347-9A4E-423BA9C7B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08FF1B-0E62-C845-84C9-4892EBD52180}"/>
              </a:ext>
            </a:extLst>
          </p:cNvPr>
          <p:cNvSpPr/>
          <p:nvPr/>
        </p:nvSpPr>
        <p:spPr>
          <a:xfrm>
            <a:off x="685800" y="5348719"/>
            <a:ext cx="7772400" cy="7317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If you have R, </a:t>
            </a:r>
            <a:r>
              <a:rPr lang="en-US" sz="1600" dirty="0" err="1"/>
              <a:t>Rstudio</a:t>
            </a:r>
            <a:r>
              <a:rPr lang="en-US" sz="1600" dirty="0"/>
              <a:t>, Git, then made a connection and can run this code…you’re off to a great start!  And don’t worry if you hit a hiccup, we will figure it out.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AF443B-D0B1-DB42-81A6-ED1712661B7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C7DB05-40AE-1343-8C32-CD2B2BDFC97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72C4453-5828-2240-B035-011B84F135FB}"/>
              </a:ext>
            </a:extLst>
          </p:cNvPr>
          <p:cNvSpPr/>
          <p:nvPr/>
        </p:nvSpPr>
        <p:spPr>
          <a:xfrm>
            <a:off x="235324" y="1178876"/>
            <a:ext cx="8673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52854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https://github.com/kwartler</a:t>
            </a:r>
            <a:r>
              <a:rPr lang="en-US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/[select</a:t>
            </a:r>
            <a:r>
              <a:rPr lang="en-US" dirty="0">
                <a:solidFill>
                  <a:schemeClr val="accent6"/>
                </a:solidFill>
              </a:rPr>
              <a:t> _</a:t>
            </a:r>
            <a:r>
              <a:rPr lang="en-US" dirty="0" err="1">
                <a:solidFill>
                  <a:schemeClr val="accent6"/>
                </a:solidFill>
              </a:rPr>
              <a:t>the_repo</a:t>
            </a:r>
            <a:r>
              <a:rPr lang="en-US" dirty="0">
                <a:solidFill>
                  <a:schemeClr val="accent6"/>
                </a:solidFill>
              </a:rPr>
              <a:t>] </a:t>
            </a:r>
            <a:r>
              <a:rPr lang="en-US" dirty="0"/>
              <a:t>has the R code.</a:t>
            </a:r>
          </a:p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899A17-5D0B-5DCF-D2C4-EE08B383C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02815"/>
            <a:ext cx="7772400" cy="345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90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51679"/>
            <a:ext cx="8515350" cy="591477"/>
          </a:xfrm>
        </p:spPr>
        <p:txBody>
          <a:bodyPr/>
          <a:lstStyle/>
          <a:p>
            <a:r>
              <a:rPr lang="en-US" dirty="0"/>
              <a:t>Almost setup…</a:t>
            </a:r>
            <a:r>
              <a:rPr lang="en-US" i="1" dirty="0"/>
              <a:t>don’t worry if you need help!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2CD7BD-4229-2E4F-8F7C-E12D81559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159000"/>
            <a:ext cx="3810000" cy="2540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BFB634-E97B-054C-845E-FA1CBEF3CBE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E89E17-6E3C-1440-B78E-BF66D0BB267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526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72738"/>
            <a:ext cx="7886700" cy="294381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Learning Objectives</a:t>
            </a:r>
          </a:p>
          <a:p>
            <a:r>
              <a:rPr lang="en-US" dirty="0"/>
              <a:t>What is R?</a:t>
            </a:r>
          </a:p>
          <a:p>
            <a:r>
              <a:rPr lang="en-US" dirty="0"/>
              <a:t>What is R Studio?</a:t>
            </a:r>
          </a:p>
          <a:p>
            <a:r>
              <a:rPr lang="en-US" dirty="0"/>
              <a:t>Scripting Structure in this course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5/26/25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7" name="Rectangle 6"/>
          <p:cNvSpPr/>
          <p:nvPr/>
        </p:nvSpPr>
        <p:spPr>
          <a:xfrm>
            <a:off x="662152" y="1194524"/>
            <a:ext cx="7819696" cy="346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Why?  This ensures a basic fluency before the course really starts.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8BE35B-B153-E742-800E-F3EABFB4871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69B7D8-CB67-3848-AFC1-D8854E08AB1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540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601266" y="1823000"/>
            <a:ext cx="2949178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Flexible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Open source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Academic &amp; growing in industry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Language agnostic, SQL, Weka, C, Fortran, Java </a:t>
            </a:r>
            <a:r>
              <a:rPr lang="en-US" sz="2400" dirty="0" err="1"/>
              <a:t>etc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5/26/25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30651" y="1822996"/>
            <a:ext cx="4629150" cy="35414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600" y="1129171"/>
            <a:ext cx="8686800" cy="481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 is a language &amp; environment for statistical computing and graphics. It is the </a:t>
            </a:r>
            <a:r>
              <a:rPr lang="en-US" sz="1400" b="1" dirty="0">
                <a:solidFill>
                  <a:schemeClr val="accent5"/>
                </a:solidFill>
              </a:rPr>
              <a:t>most popular statistical software</a:t>
            </a:r>
            <a:r>
              <a:rPr lang="en-US" sz="1400" dirty="0"/>
              <a:t> in circulation today and is used by more than </a:t>
            </a:r>
            <a:r>
              <a:rPr lang="en-US" sz="1400" b="1" dirty="0">
                <a:solidFill>
                  <a:schemeClr val="accent5"/>
                </a:solidFill>
              </a:rPr>
              <a:t>2 million</a:t>
            </a:r>
            <a:r>
              <a:rPr lang="en-US" sz="1400" dirty="0"/>
              <a:t> data scientists &amp; statisticians worldwide.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86275" y="1613391"/>
            <a:ext cx="44434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How Companies Use R to Compete in a Data-Driven World, </a:t>
            </a:r>
            <a:r>
              <a:rPr lang="en-US" sz="1050" dirty="0"/>
              <a:t>Data-informed.com</a:t>
            </a:r>
          </a:p>
        </p:txBody>
      </p:sp>
      <p:pic>
        <p:nvPicPr>
          <p:cNvPr id="11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936" y="14288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4371F10-B1CA-A745-B98E-432A552948D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B181CD-7F67-6A4B-9BD2-F7E0706D1C0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43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214313" y="1285875"/>
            <a:ext cx="2257425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IDE – Integrated Development Environment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Adds additional functionality e.g. </a:t>
            </a:r>
            <a:r>
              <a:rPr lang="en-US" sz="2000" dirty="0" err="1"/>
              <a:t>git</a:t>
            </a:r>
            <a:r>
              <a:rPr lang="en-US" sz="2000" dirty="0"/>
              <a:t>, shiny projects, markdown templates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5/26/25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1085" y="338621"/>
            <a:ext cx="7886700" cy="591477"/>
          </a:xfrm>
        </p:spPr>
        <p:txBody>
          <a:bodyPr/>
          <a:lstStyle/>
          <a:p>
            <a:r>
              <a:rPr lang="en-US" dirty="0"/>
              <a:t>What is R Studio? The most popular IDE for R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12" name="Picture 2" descr="Image result for r studio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296" y="28576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803" y="1285875"/>
            <a:ext cx="6635197" cy="340017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DE4E5C-9573-754C-897C-5768BB67723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4304CA-D541-3346-B037-1E90848711D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984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1009652" y="3471856"/>
            <a:ext cx="6883357" cy="1143000"/>
          </a:xfrm>
          <a:custGeom>
            <a:avLst/>
            <a:gdLst>
              <a:gd name="connsiteX0" fmla="*/ 1180004 w 6883357"/>
              <a:gd name="connsiteY0" fmla="*/ 0 h 1143000"/>
              <a:gd name="connsiteX1" fmla="*/ 5703353 w 6883357"/>
              <a:gd name="connsiteY1" fmla="*/ 0 h 1143000"/>
              <a:gd name="connsiteX2" fmla="*/ 6883357 w 6883357"/>
              <a:gd name="connsiteY2" fmla="*/ 1143000 h 1143000"/>
              <a:gd name="connsiteX3" fmla="*/ 0 w 6883357"/>
              <a:gd name="connsiteY3" fmla="*/ 1143000 h 1143000"/>
              <a:gd name="connsiteX4" fmla="*/ 1180004 w 6883357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3357" h="1143000">
                <a:moveTo>
                  <a:pt x="1180004" y="0"/>
                </a:moveTo>
                <a:lnTo>
                  <a:pt x="5703353" y="0"/>
                </a:lnTo>
                <a:lnTo>
                  <a:pt x="6883357" y="1143000"/>
                </a:lnTo>
                <a:lnTo>
                  <a:pt x="0" y="1143000"/>
                </a:lnTo>
                <a:lnTo>
                  <a:pt x="1180004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2228850" y="1235949"/>
            <a:ext cx="4472090" cy="2190750"/>
          </a:xfrm>
          <a:custGeom>
            <a:avLst/>
            <a:gdLst>
              <a:gd name="connsiteX0" fmla="*/ 2261675 w 4523349"/>
              <a:gd name="connsiteY0" fmla="*/ 0 h 2190750"/>
              <a:gd name="connsiteX1" fmla="*/ 4523349 w 4523349"/>
              <a:gd name="connsiteY1" fmla="*/ 2190750 h 2190750"/>
              <a:gd name="connsiteX2" fmla="*/ 0 w 4523349"/>
              <a:gd name="connsiteY2" fmla="*/ 2190750 h 2190750"/>
              <a:gd name="connsiteX3" fmla="*/ 2261675 w 4523349"/>
              <a:gd name="connsiteY3" fmla="*/ 0 h 219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3349" h="2190750">
                <a:moveTo>
                  <a:pt x="2261675" y="0"/>
                </a:moveTo>
                <a:lnTo>
                  <a:pt x="4523349" y="2190750"/>
                </a:lnTo>
                <a:lnTo>
                  <a:pt x="0" y="2190750"/>
                </a:lnTo>
                <a:lnTo>
                  <a:pt x="2261675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50" y="365126"/>
            <a:ext cx="8229600" cy="591477"/>
          </a:xfrm>
        </p:spPr>
        <p:txBody>
          <a:bodyPr/>
          <a:lstStyle/>
          <a:p>
            <a:r>
              <a:rPr lang="en-US" dirty="0"/>
              <a:t>What is the relationship between R &amp; R studio?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229237"/>
            <a:ext cx="868680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sits atop of the installed R version. Without base R, R studio cannot function.  By programmatically accessing base R, R Studio improves the interface and functionality.  </a:t>
            </a:r>
          </a:p>
        </p:txBody>
      </p:sp>
      <p:pic>
        <p:nvPicPr>
          <p:cNvPr id="7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6" y="3486143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r studi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410" y="1828404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081591" y="3834836"/>
            <a:ext cx="2720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Statistical &amp; graphing software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81591" y="1916897"/>
            <a:ext cx="3533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Nice interface &amp; additional functionality for faster programming, analysis &amp; production.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28600" y="5057778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731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 has four main panes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757871"/>
            <a:ext cx="8686800" cy="296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works on Linux, Windows and iOS.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20" y="1071562"/>
            <a:ext cx="8587361" cy="440055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0" name="Rounded Rectangle 9"/>
          <p:cNvSpPr/>
          <p:nvPr/>
        </p:nvSpPr>
        <p:spPr>
          <a:xfrm>
            <a:off x="1596673" y="1910941"/>
            <a:ext cx="1930400" cy="156309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Scripting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7391" y="2273706"/>
            <a:ext cx="1768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Commands are written &amp; adjusted here then executed in the console.  Then saved for future quick execution.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0988" y="1528763"/>
            <a:ext cx="4572000" cy="22002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0988" y="3724277"/>
            <a:ext cx="4572000" cy="18192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625248" y="4000718"/>
            <a:ext cx="1930400" cy="140458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Console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05966" y="4407793"/>
            <a:ext cx="17689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Execution of scripts and commands, data exploration and code results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86325" y="1528763"/>
            <a:ext cx="3986213" cy="1485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022623" y="1918747"/>
            <a:ext cx="1930400" cy="88900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Environment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03340" y="2250610"/>
            <a:ext cx="1768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List of objects &amp; values</a:t>
            </a:r>
          </a:p>
          <a:p>
            <a:r>
              <a:rPr lang="en-US" sz="1200" dirty="0"/>
              <a:t>e.g. loaded “excel” files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881563" y="3038474"/>
            <a:ext cx="3986213" cy="25050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5879747" y="3422943"/>
            <a:ext cx="1930400" cy="151431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Files, Plots, Packages, Help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46177" y="4075882"/>
            <a:ext cx="176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Find files, load packages, see visualizations and quickly find help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B89D684-EB78-B14C-8B5C-CEE76BB692FB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B9A2EDE-D244-F041-B56A-76568762351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198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Where is it being used?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864" y="1169453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Media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Facebook</a:t>
            </a:r>
          </a:p>
          <a:p>
            <a:pPr algn="ctr"/>
            <a:r>
              <a:rPr lang="en-US" sz="1600" dirty="0"/>
              <a:t>Twitter</a:t>
            </a:r>
          </a:p>
          <a:p>
            <a:pPr algn="ctr"/>
            <a:r>
              <a:rPr lang="en-US" sz="1600" dirty="0"/>
              <a:t>Foursquare</a:t>
            </a:r>
          </a:p>
          <a:p>
            <a:pPr algn="ctr"/>
            <a:r>
              <a:rPr lang="en-US" sz="1600" dirty="0"/>
              <a:t>Kickstarter</a:t>
            </a:r>
          </a:p>
          <a:p>
            <a:pPr algn="ctr"/>
            <a:r>
              <a:rPr lang="en-US" sz="1600" dirty="0"/>
              <a:t>New York Times</a:t>
            </a:r>
          </a:p>
          <a:p>
            <a:pPr algn="ctr"/>
            <a:r>
              <a:rPr lang="en-US" sz="1600" dirty="0"/>
              <a:t>Economist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73092" y="1169453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Services</a:t>
            </a:r>
          </a:p>
          <a:p>
            <a:pPr algn="ctr"/>
            <a:r>
              <a:rPr lang="en-US" sz="1600" dirty="0"/>
              <a:t>Zillow</a:t>
            </a:r>
          </a:p>
          <a:p>
            <a:pPr algn="ctr"/>
            <a:r>
              <a:rPr lang="en-US" sz="1600" dirty="0"/>
              <a:t>Trulia</a:t>
            </a:r>
          </a:p>
          <a:p>
            <a:pPr algn="ctr"/>
            <a:r>
              <a:rPr lang="en-US" sz="1600" dirty="0"/>
              <a:t>eHarmony</a:t>
            </a:r>
          </a:p>
          <a:p>
            <a:pPr algn="ctr"/>
            <a:r>
              <a:rPr lang="en-US" sz="1600" dirty="0"/>
              <a:t>DataSong</a:t>
            </a:r>
          </a:p>
          <a:p>
            <a:pPr algn="ctr"/>
            <a:r>
              <a:rPr lang="en-US" sz="1600" dirty="0"/>
              <a:t>PredictWise</a:t>
            </a:r>
          </a:p>
          <a:p>
            <a:pPr algn="ctr"/>
            <a:r>
              <a:rPr lang="en-US" sz="1600" dirty="0"/>
              <a:t>Nationwide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33548" y="1169453"/>
            <a:ext cx="1737360" cy="392988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Technology</a:t>
            </a:r>
          </a:p>
          <a:p>
            <a:pPr algn="ctr"/>
            <a:r>
              <a:rPr lang="en-US" sz="1400" dirty="0"/>
              <a:t>SAS</a:t>
            </a:r>
          </a:p>
          <a:p>
            <a:pPr algn="ctr"/>
            <a:r>
              <a:rPr lang="en-US" sz="1400" dirty="0"/>
              <a:t>Oracle</a:t>
            </a:r>
          </a:p>
          <a:p>
            <a:pPr algn="ctr"/>
            <a:r>
              <a:rPr lang="en-US" sz="1400" dirty="0"/>
              <a:t>IBM</a:t>
            </a:r>
          </a:p>
          <a:p>
            <a:pPr algn="ctr"/>
            <a:r>
              <a:rPr lang="en-US" sz="1400" dirty="0"/>
              <a:t>Teradata</a:t>
            </a:r>
          </a:p>
          <a:p>
            <a:pPr algn="ctr"/>
            <a:r>
              <a:rPr lang="en-US" sz="1400" dirty="0"/>
              <a:t>Coursera</a:t>
            </a:r>
          </a:p>
          <a:p>
            <a:pPr algn="ctr"/>
            <a:r>
              <a:rPr lang="en-US" sz="1400" dirty="0"/>
              <a:t>SAP</a:t>
            </a:r>
          </a:p>
          <a:p>
            <a:pPr algn="ctr"/>
            <a:r>
              <a:rPr lang="en-US" sz="1400" dirty="0"/>
              <a:t>DataCamp</a:t>
            </a:r>
          </a:p>
          <a:p>
            <a:pPr algn="ctr"/>
            <a:r>
              <a:rPr lang="en-US" sz="1400" dirty="0"/>
              <a:t>Alteryx</a:t>
            </a:r>
          </a:p>
          <a:p>
            <a:pPr algn="ctr"/>
            <a:r>
              <a:rPr lang="en-US" sz="1400" dirty="0"/>
              <a:t>TIBCO</a:t>
            </a:r>
          </a:p>
          <a:p>
            <a:pPr algn="ctr"/>
            <a:r>
              <a:rPr lang="en-US" sz="1400" dirty="0" err="1"/>
              <a:t>OneTick</a:t>
            </a:r>
            <a:endParaRPr lang="en-US" sz="1400" dirty="0"/>
          </a:p>
          <a:p>
            <a:pPr algn="ctr"/>
            <a:r>
              <a:rPr lang="en-US" sz="1400" dirty="0"/>
              <a:t>Amazon</a:t>
            </a:r>
          </a:p>
          <a:p>
            <a:pPr algn="ctr"/>
            <a:r>
              <a:rPr lang="en-US" sz="1400" dirty="0"/>
              <a:t>Google</a:t>
            </a:r>
          </a:p>
          <a:p>
            <a:pPr algn="ctr"/>
            <a:r>
              <a:rPr lang="en-US" sz="1400" dirty="0"/>
              <a:t>Microsoft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03320" y="1169453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Finance</a:t>
            </a:r>
          </a:p>
          <a:p>
            <a:pPr algn="ctr"/>
            <a:r>
              <a:rPr lang="en-US" sz="1600" dirty="0"/>
              <a:t>Lloyd’s Bank</a:t>
            </a:r>
          </a:p>
          <a:p>
            <a:pPr algn="ctr"/>
            <a:r>
              <a:rPr lang="en-US" sz="1600" dirty="0"/>
              <a:t>Credit Suisse</a:t>
            </a:r>
          </a:p>
          <a:p>
            <a:pPr algn="ctr"/>
            <a:r>
              <a:rPr lang="en-US" sz="1600" dirty="0"/>
              <a:t>American Century</a:t>
            </a:r>
          </a:p>
          <a:p>
            <a:pPr algn="ctr"/>
            <a:r>
              <a:rPr lang="en-US" sz="1600" dirty="0"/>
              <a:t>Australia and New Zealand Banking Group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63776" y="1169453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b="1" dirty="0"/>
              <a:t>U.S Government</a:t>
            </a:r>
          </a:p>
          <a:p>
            <a:pPr algn="ctr"/>
            <a:r>
              <a:rPr lang="en-US" sz="1600" dirty="0"/>
              <a:t>Food &amp; Drug </a:t>
            </a:r>
          </a:p>
          <a:p>
            <a:pPr algn="ctr"/>
            <a:r>
              <a:rPr lang="en-US" sz="1600" dirty="0"/>
              <a:t>Administration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Weather </a:t>
            </a:r>
          </a:p>
          <a:p>
            <a:pPr algn="ctr"/>
            <a:r>
              <a:rPr lang="en-US" sz="1600" dirty="0"/>
              <a:t>Service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Institute </a:t>
            </a:r>
          </a:p>
          <a:p>
            <a:pPr algn="ctr"/>
            <a:r>
              <a:rPr lang="en-US" sz="1600" dirty="0"/>
              <a:t>of Standards </a:t>
            </a:r>
          </a:p>
          <a:p>
            <a:pPr algn="ctr"/>
            <a:r>
              <a:rPr lang="en-US" sz="1600" dirty="0"/>
              <a:t>in Technology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5500709"/>
            <a:ext cx="8663940" cy="553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R is ubiquitous in various industries used for analysis, prototyping and visualization.   However, more often python is used in </a:t>
            </a:r>
            <a:r>
              <a:rPr lang="en-US" sz="1600" i="1" dirty="0"/>
              <a:t>production</a:t>
            </a:r>
            <a:r>
              <a:rPr lang="en-US" sz="1600" dirty="0"/>
              <a:t> environments.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28600" y="5329250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4E667A-05D2-D543-AF48-70E4275D84FB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3E4E337-683E-664A-90D7-C4531E1506A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609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Pros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VERY extensible 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10K+ packages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Built by stats, made for stats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Free, open source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Cutting edge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Diverse applications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Outstanding graphical capabilities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5/26/25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it’s awesome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16071B-3905-0C4E-84BD-96C0AA40F6F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69235ED-05BA-DB47-BDFB-3DC07C6ACA1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7C741B1-2E04-B12A-3E4A-7122B3D6AD0D}"/>
              </a:ext>
            </a:extLst>
          </p:cNvPr>
          <p:cNvSpPr txBox="1"/>
          <p:nvPr/>
        </p:nvSpPr>
        <p:spPr>
          <a:xfrm>
            <a:off x="7315200" y="5707777"/>
            <a:ext cx="1417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AI Generated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CFEE8F-9848-7080-771E-8E7DC0874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820" y="1358956"/>
            <a:ext cx="4086712" cy="408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829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30D527-EA3B-642E-B68B-73142E771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148DA2-7C26-F4B9-74E3-BD34FEA0B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591477"/>
          </a:xfrm>
        </p:spPr>
        <p:txBody>
          <a:bodyPr/>
          <a:lstStyle/>
          <a:p>
            <a:r>
              <a:rPr lang="en-US" dirty="0"/>
              <a:t>Breaks….I can go and go and go because I like the topics.  Please stop me at 90min!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94903-3DFC-0A89-9B8A-87B5AED0D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6F399-E3F2-13C4-CA2B-3764D63203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70B7E-7846-289D-327B-C9AC97B3A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10012"/>
            <a:ext cx="5623560" cy="3843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8F8909-B354-4676-14A2-82643573FBA7}"/>
              </a:ext>
            </a:extLst>
          </p:cNvPr>
          <p:cNvSpPr txBox="1"/>
          <p:nvPr/>
        </p:nvSpPr>
        <p:spPr>
          <a:xfrm>
            <a:off x="1028700" y="5634990"/>
            <a:ext cx="4607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will try to do 10min breaks at 90min intervals!</a:t>
            </a:r>
          </a:p>
        </p:txBody>
      </p:sp>
    </p:spTree>
    <p:extLst>
      <p:ext uri="{BB962C8B-B14F-4D97-AF65-F5344CB8AC3E}">
        <p14:creationId xmlns:p14="http://schemas.microsoft.com/office/powerpoint/2010/main" val="18539017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Tough to do “big data”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In memory data constraints w/o extra effort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Official documentation is terse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Not as polished as a commercial application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Slow compared to lower level languages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Production worthy apps can be </a:t>
            </a:r>
            <a:r>
              <a:rPr lang="en-US" sz="2000" i="1" dirty="0">
                <a:solidFill>
                  <a:sysClr val="windowText" lastClr="000000"/>
                </a:solidFill>
                <a:latin typeface="Arial"/>
              </a:rPr>
              <a:t>difficult</a:t>
            </a: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 to create 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5/26/25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it’s awesome but…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16071B-3905-0C4E-84BD-96C0AA40F6F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69235ED-05BA-DB47-BDFB-3DC07C6ACA1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1EDD4A5-41A6-5986-C98B-94858629F179}"/>
              </a:ext>
            </a:extLst>
          </p:cNvPr>
          <p:cNvSpPr txBox="1"/>
          <p:nvPr/>
        </p:nvSpPr>
        <p:spPr>
          <a:xfrm>
            <a:off x="7315200" y="5616337"/>
            <a:ext cx="1417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AI Generated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8AD0716-D06E-139E-4257-6F2F2E749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872" y="1450396"/>
            <a:ext cx="3899857" cy="389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047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basic R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Let’s eat a banana for breakfast.  </a:t>
            </a:r>
            <a:r>
              <a:rPr lang="en-US" sz="2400" b="1" u="sng" dirty="0">
                <a:solidFill>
                  <a:schemeClr val="accent1"/>
                </a:solidFill>
              </a:rPr>
              <a:t>Where is the fruit?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2D44EF-9F10-4497-A64C-FB989A9FA3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1912338"/>
            <a:ext cx="2423319" cy="18785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956944"/>
            <a:ext cx="8686800" cy="4175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item of interest needs to be in the “working directory” or a defined path 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26C31-2DE9-4F0E-90DC-A879D013CDE8}"/>
              </a:ext>
            </a:extLst>
          </p:cNvPr>
          <p:cNvSpPr txBox="1"/>
          <p:nvPr/>
        </p:nvSpPr>
        <p:spPr>
          <a:xfrm>
            <a:off x="240630" y="1737196"/>
            <a:ext cx="621731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If a “local” file define the path to the file</a:t>
            </a:r>
          </a:p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setwd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(‘ted/fruit/basket’)</a:t>
            </a:r>
          </a:p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&lt;- "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forceAwakens_definedScenes.csv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u="sng" dirty="0">
                <a:latin typeface="Consolas" panose="020B0609020204030204" pitchFamily="49" charset="0"/>
                <a:cs typeface="Consolas" panose="020B0609020204030204" pitchFamily="49" charset="0"/>
              </a:rPr>
              <a:t>OR WINDOWS</a:t>
            </a:r>
          </a:p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&lt;- "</a:t>
            </a:r>
            <a:r>
              <a:rPr lang="en-US" sz="14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C:\\Documents\\</a:t>
            </a:r>
            <a:r>
              <a:rPr lang="en-US" sz="1400" dirty="0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</a:t>
            </a:r>
            <a:r>
              <a:rPr lang="en-US" sz="14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forceAwakens_definedScenes.csv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u="sng" dirty="0">
                <a:latin typeface="Consolas" panose="020B0609020204030204" pitchFamily="49" charset="0"/>
                <a:cs typeface="Consolas" panose="020B0609020204030204" pitchFamily="49" charset="0"/>
              </a:rPr>
              <a:t>OR MAC</a:t>
            </a:r>
          </a:p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&lt;- "~/Desktop/path/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forceAwakens_definedScenes.csv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u="sng" dirty="0">
                <a:latin typeface="Consolas" panose="020B0609020204030204" pitchFamily="49" charset="0"/>
                <a:cs typeface="Consolas" panose="020B0609020204030204" pitchFamily="49" charset="0"/>
              </a:rPr>
              <a:t>OR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From a URL</a:t>
            </a:r>
          </a:p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&lt;- 'https://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raw.githubusercontent.com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kwartler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Hult_Visualizing_Analyzing_Data_with_R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/main/Lessons/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A_Intro_Admin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/data/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forceAwakens_definedScenes.csv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7130830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Found the fruit basket!  </a:t>
            </a:r>
            <a:r>
              <a:rPr lang="en-US" sz="2400" b="1" u="sng" dirty="0">
                <a:solidFill>
                  <a:schemeClr val="accent1"/>
                </a:solidFill>
              </a:rPr>
              <a:t>What tools do I need?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Change R into a breakfast preparing machine with specialized libraries.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1999433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pic>
        <p:nvPicPr>
          <p:cNvPr id="10" name="Picture 2" descr="Image result for hand white background">
            <a:extLst>
              <a:ext uri="{FF2B5EF4-FFF2-40B4-BE49-F238E27FC236}">
                <a16:creationId xmlns:a16="http://schemas.microsoft.com/office/drawing/2014/main" id="{C1310C95-C648-4984-A9E4-F1D5794C9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173" y="2028449"/>
            <a:ext cx="2627168" cy="226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433837BB-B7CA-422B-AE90-5EC2CAE951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5803428" y="2990364"/>
            <a:ext cx="2580919" cy="65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8610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100"/>
              <a:t>Another trap!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79AAEF-9330-4155-8F4A-DA255700A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37" b="10552"/>
          <a:stretch/>
        </p:blipFill>
        <p:spPr>
          <a:xfrm>
            <a:off x="20" y="11"/>
            <a:ext cx="9143980" cy="3657590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57F220-BFA2-43FF-989A-C877C7FF0A67}"/>
              </a:ext>
            </a:extLst>
          </p:cNvPr>
          <p:cNvSpPr/>
          <p:nvPr/>
        </p:nvSpPr>
        <p:spPr>
          <a:xfrm>
            <a:off x="3167986" y="3752850"/>
            <a:ext cx="5614060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Before loading a library use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install.packages</a:t>
            </a:r>
            <a:r>
              <a:rPr lang="en-US" sz="1600" dirty="0"/>
              <a:t>(“name of package”). 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You only need to do this once per environment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But, you will need to repeat it w/each new environment!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6075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700A58B-DD98-43D0-B791-721480A02982}" type="datetime1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5/26/25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  <a:ea typeface="+mn-ea"/>
                <a:cs typeface="+mn-cs"/>
              </a:rPr>
              <a:t>Kwartler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484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7290FF7-652B-4475-AEAB-8B1A5D23AE09}" type="slidenum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33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94333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Now R is a cutting &amp; peeling machine, </a:t>
            </a:r>
            <a:r>
              <a:rPr lang="en-US" sz="2400" dirty="0">
                <a:solidFill>
                  <a:schemeClr val="accent1"/>
                </a:solidFill>
              </a:rPr>
              <a:t>let’s pick our fruit.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 now has the object called </a:t>
            </a:r>
            <a:r>
              <a:rPr lang="en-US" sz="2000" b="1" u="sng" dirty="0">
                <a:solidFill>
                  <a:schemeClr val="bg1"/>
                </a:solidFill>
              </a:rPr>
              <a:t>banana</a:t>
            </a:r>
            <a:r>
              <a:rPr lang="en-US" sz="2000" dirty="0">
                <a:solidFill>
                  <a:schemeClr val="bg1"/>
                </a:solidFill>
              </a:rPr>
              <a:t> in memory </a:t>
            </a:r>
            <a:r>
              <a:rPr lang="en-US" sz="2000" dirty="0" err="1">
                <a:solidFill>
                  <a:schemeClr val="bg1"/>
                </a:solidFill>
              </a:rPr>
              <a:t>ie</a:t>
            </a:r>
            <a:r>
              <a:rPr lang="en-US" sz="2000" dirty="0">
                <a:solidFill>
                  <a:schemeClr val="bg1"/>
                </a:solidFill>
              </a:rPr>
              <a:t> “opening a spreadsheet”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1608036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465567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(“</a:t>
            </a:r>
            <a:r>
              <a:rPr lang="en-US" dirty="0" err="1">
                <a:latin typeface="Consolas" panose="020B0609020204030204" pitchFamily="49" charset="0"/>
              </a:rPr>
              <a:t>Banana.csv</a:t>
            </a:r>
            <a:r>
              <a:rPr lang="en-US" dirty="0">
                <a:latin typeface="Consolas" panose="020B0609020204030204" pitchFamily="49" charset="0"/>
              </a:rPr>
              <a:t>”)</a:t>
            </a:r>
            <a:endParaRPr lang="en-US" dirty="0"/>
          </a:p>
        </p:txBody>
      </p:sp>
      <p:pic>
        <p:nvPicPr>
          <p:cNvPr id="11" name="Picture 6" descr="Image result for banana transparent background">
            <a:extLst>
              <a:ext uri="{FF2B5EF4-FFF2-40B4-BE49-F238E27FC236}">
                <a16:creationId xmlns:a16="http://schemas.microsoft.com/office/drawing/2014/main" id="{5D8E29B8-7D56-4DAC-83F8-3181EDB09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705" y="1322773"/>
            <a:ext cx="2973247" cy="297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7">
            <a:extLst>
              <a:ext uri="{FF2B5EF4-FFF2-40B4-BE49-F238E27FC236}">
                <a16:creationId xmlns:a16="http://schemas.microsoft.com/office/drawing/2014/main" id="{E27E2BA0-A2C4-4F36-ABAE-408CEF983453}"/>
              </a:ext>
            </a:extLst>
          </p:cNvPr>
          <p:cNvSpPr/>
          <p:nvPr/>
        </p:nvSpPr>
        <p:spPr>
          <a:xfrm>
            <a:off x="4549296" y="4023101"/>
            <a:ext cx="3131507" cy="1164920"/>
          </a:xfrm>
          <a:prstGeom prst="wedgeRoundRectCallout">
            <a:avLst>
              <a:gd name="adj1" fmla="val -49200"/>
              <a:gd name="adj2" fmla="val -156336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Must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 the working directory or full path declared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inside quotes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Have correct capitalization, spacing &amp; spelling matter.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FAF387-53BA-5A68-1C72-B3AB42315846}"/>
              </a:ext>
            </a:extLst>
          </p:cNvPr>
          <p:cNvSpPr txBox="1"/>
          <p:nvPr/>
        </p:nvSpPr>
        <p:spPr>
          <a:xfrm>
            <a:off x="240630" y="3219722"/>
            <a:ext cx="5302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latin typeface="Consolas" panose="020B0609020204030204" pitchFamily="49" charset="0"/>
              </a:rPr>
              <a:t>OR</a:t>
            </a:r>
          </a:p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www.csvFile.csv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5" name="Speech Bubble: Rectangle with Corners Rounded 7">
            <a:extLst>
              <a:ext uri="{FF2B5EF4-FFF2-40B4-BE49-F238E27FC236}">
                <a16:creationId xmlns:a16="http://schemas.microsoft.com/office/drawing/2014/main" id="{F51F4D2A-7F6F-2E5D-5E2C-CFC56F80173B}"/>
              </a:ext>
            </a:extLst>
          </p:cNvPr>
          <p:cNvSpPr/>
          <p:nvPr/>
        </p:nvSpPr>
        <p:spPr>
          <a:xfrm>
            <a:off x="2198217" y="4458117"/>
            <a:ext cx="2042037" cy="724855"/>
          </a:xfrm>
          <a:prstGeom prst="wedgeRoundRectCallout">
            <a:avLst>
              <a:gd name="adj1" fmla="val 15629"/>
              <a:gd name="adj2" fmla="val -145039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Must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Refer to the URL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Or be the URL in quotes</a:t>
            </a:r>
          </a:p>
        </p:txBody>
      </p:sp>
    </p:spTree>
    <p:extLst>
      <p:ext uri="{BB962C8B-B14F-4D97-AF65-F5344CB8AC3E}">
        <p14:creationId xmlns:p14="http://schemas.microsoft.com/office/powerpoint/2010/main" val="29636781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my file is Excel or 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advice meme">
            <a:extLst>
              <a:ext uri="{FF2B5EF4-FFF2-40B4-BE49-F238E27FC236}">
                <a16:creationId xmlns:a16="http://schemas.microsoft.com/office/drawing/2014/main" id="{2C3CA585-ACF4-469C-BE93-2BF26DF5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5" y="1848170"/>
            <a:ext cx="3640942" cy="291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D510A5-BA30-4AB1-9EDA-6E4222102AF1}"/>
              </a:ext>
            </a:extLst>
          </p:cNvPr>
          <p:cNvSpPr txBox="1"/>
          <p:nvPr/>
        </p:nvSpPr>
        <p:spPr>
          <a:xfrm>
            <a:off x="3820017" y="1848755"/>
            <a:ext cx="5087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can open many files types with different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SaS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Rds</a:t>
            </a:r>
            <a:r>
              <a:rPr lang="en-US" dirty="0"/>
              <a:t>, </a:t>
            </a:r>
            <a:r>
              <a:rPr lang="en-US" dirty="0" err="1"/>
              <a:t>rda</a:t>
            </a:r>
            <a:r>
              <a:rPr lang="en-US" dirty="0"/>
              <a:t>, </a:t>
            </a:r>
            <a:r>
              <a:rPr lang="en-US" dirty="0" err="1"/>
              <a:t>fst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Databases (SQL, </a:t>
            </a:r>
            <a:r>
              <a:rPr lang="en-US" dirty="0" err="1"/>
              <a:t>mongoDB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S3 Buckets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914952-F2EF-4FC6-A890-56476579D625}"/>
              </a:ext>
            </a:extLst>
          </p:cNvPr>
          <p:cNvSpPr/>
          <p:nvPr/>
        </p:nvSpPr>
        <p:spPr>
          <a:xfrm>
            <a:off x="240630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Recommendation: to get started stick with CSV.  Most software can export CSV.  Most class files are CSV.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416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 uses predefined functions to accomplish things.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A9DDF-ABC4-486B-BABF-3D7BAD0689BF}"/>
              </a:ext>
            </a:extLst>
          </p:cNvPr>
          <p:cNvSpPr txBox="1"/>
          <p:nvPr/>
        </p:nvSpPr>
        <p:spPr>
          <a:xfrm>
            <a:off x="155214" y="29217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096017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9113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995320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Our Function accepts any number and is a “plus 2 and multiply by 3” Machine. 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232162-39D8-F747-A15E-BF2A58EE942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A630FC-BC10-FD42-A6DF-414E9313392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09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A9DDF-ABC4-486B-BABF-3D7BAD0689BF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8F5A8FF-CE5F-3843-8F79-FB48E953858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304E82-2CBB-3F42-A7F3-08FB2655CD5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4926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C31279-5F36-B24A-ADE6-80702C286798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X = 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2+X = 4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4 * 3 = 12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Return (12)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B70062-7772-C347-90A7-B74893ADE54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5BD68B-8701-C64C-999A-9A6F3F586BC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992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F51139-A6BB-7441-A87E-0972800B8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8E7CEB-D988-9F4C-AD97-63C5B5BBE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822B3-21DC-C344-82E3-B52E38848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71DBD-90CD-D347-B580-C0741CCAF0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1A3DCA-2F1C-834F-9075-976A8E3093CD}"/>
              </a:ext>
            </a:extLst>
          </p:cNvPr>
          <p:cNvSpPr txBox="1"/>
          <p:nvPr/>
        </p:nvSpPr>
        <p:spPr>
          <a:xfrm>
            <a:off x="874059" y="1828800"/>
            <a:ext cx="482593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Locations?</a:t>
            </a:r>
          </a:p>
          <a:p>
            <a:r>
              <a:rPr lang="en-US" sz="2800" dirty="0"/>
              <a:t>Professions?</a:t>
            </a:r>
          </a:p>
          <a:p>
            <a:r>
              <a:rPr lang="en-US" sz="2800" dirty="0"/>
              <a:t>Hopeful Professions/Industries?</a:t>
            </a:r>
          </a:p>
          <a:p>
            <a:r>
              <a:rPr lang="en-US" sz="2800" dirty="0"/>
              <a:t>Coding Experience?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9F65CB-83A3-5843-A416-106A54D59C6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28AF32-EB77-1144-9EF8-BFAB62D5C65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7328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096017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911351"/>
            <a:ext cx="856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C31279-5F36-B24A-ADE6-80702C286798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X = 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2+X = 4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4 * 3 = 12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Return (12)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7D3B9A9-268A-FC41-9D3E-719FB969D8F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E74442-6E4E-A84D-B769-942BF62B557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7182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>
            <a:cxnSpLocks/>
          </p:cNvCxnSpPr>
          <p:nvPr/>
        </p:nvCxnSpPr>
        <p:spPr>
          <a:xfrm>
            <a:off x="1281504" y="3137453"/>
            <a:ext cx="99787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137453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814288"/>
            <a:ext cx="856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814288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2EF26A-EAFF-5047-9483-A17FD34E9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2191303"/>
            <a:ext cx="4533900" cy="18923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6A3803-3222-0841-AD79-34BF1294779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AD556F-30B6-714F-B8D2-2B7EA667A3F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5509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knife&#10;&#10;Description automatically generated">
            <a:extLst>
              <a:ext uri="{FF2B5EF4-FFF2-40B4-BE49-F238E27FC236}">
                <a16:creationId xmlns:a16="http://schemas.microsoft.com/office/drawing/2014/main" id="{AC81AA87-77F2-8F48-B34C-E16FBC5AA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2" y="2145419"/>
            <a:ext cx="2599083" cy="4998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107096" y="2398643"/>
            <a:ext cx="2385389" cy="866086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>
            <a:cxnSpLocks/>
          </p:cNvCxnSpPr>
          <p:nvPr/>
        </p:nvCxnSpPr>
        <p:spPr>
          <a:xfrm>
            <a:off x="3044043" y="1762539"/>
            <a:ext cx="0" cy="384312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2686380" y="113126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2EF26A-EAFF-5047-9483-A17FD34E9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535" y="3264729"/>
            <a:ext cx="4533900" cy="18923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860E69-30B5-1C41-B729-03107DF781E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CE4159-DC81-DD44-96D7-746315F7B5B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57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functions better?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517345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Saves time, more concise and less error prone.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4929809" y="1300227"/>
            <a:ext cx="3657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Write it once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2EF26A-EAFF-5047-9483-A17FD34E9E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12"/>
          <a:stretch/>
        </p:blipFill>
        <p:spPr>
          <a:xfrm>
            <a:off x="5472734" y="1873250"/>
            <a:ext cx="2545246" cy="8964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64F4DE-F474-5640-BF91-43EDCEB4FCA5}"/>
              </a:ext>
            </a:extLst>
          </p:cNvPr>
          <p:cNvSpPr txBox="1"/>
          <p:nvPr/>
        </p:nvSpPr>
        <p:spPr>
          <a:xfrm>
            <a:off x="4929809" y="2966689"/>
            <a:ext cx="3657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Apply it in </a:t>
            </a:r>
            <a:r>
              <a:rPr lang="en-US" b="1" u="sng" dirty="0">
                <a:solidFill>
                  <a:schemeClr val="bg1"/>
                </a:solidFill>
              </a:rPr>
              <a:t>one line 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5E6DC35-E8B1-4247-B7F4-2C49F716DBCF}"/>
              </a:ext>
            </a:extLst>
          </p:cNvPr>
          <p:cNvCxnSpPr/>
          <p:nvPr/>
        </p:nvCxnSpPr>
        <p:spPr>
          <a:xfrm>
            <a:off x="4253948" y="1616765"/>
            <a:ext cx="0" cy="3684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9DE5B48-AAAC-F84D-A964-63842167A2E1}"/>
              </a:ext>
            </a:extLst>
          </p:cNvPr>
          <p:cNvSpPr txBox="1"/>
          <p:nvPr/>
        </p:nvSpPr>
        <p:spPr>
          <a:xfrm>
            <a:off x="4929809" y="4109689"/>
            <a:ext cx="3657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 all the answers</a:t>
            </a:r>
          </a:p>
        </p:txBody>
      </p:sp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966FCA45-D900-5744-BA08-CCE336D35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309" y="4736270"/>
            <a:ext cx="1752600" cy="330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CA7B54C-339E-8F47-AB9C-F45710BAC0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703" y="3502439"/>
            <a:ext cx="4178300" cy="330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A08AF07-BA6C-6947-8B33-E41BC6ED9C3B}"/>
              </a:ext>
            </a:extLst>
          </p:cNvPr>
          <p:cNvSpPr txBox="1"/>
          <p:nvPr/>
        </p:nvSpPr>
        <p:spPr>
          <a:xfrm>
            <a:off x="7646504" y="4716704"/>
            <a:ext cx="528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etc.</a:t>
            </a:r>
          </a:p>
        </p:txBody>
      </p:sp>
      <p:pic>
        <p:nvPicPr>
          <p:cNvPr id="26" name="Picture 25" descr="A picture containing clock&#10;&#10;Description automatically generated">
            <a:extLst>
              <a:ext uri="{FF2B5EF4-FFF2-40B4-BE49-F238E27FC236}">
                <a16:creationId xmlns:a16="http://schemas.microsoft.com/office/drawing/2014/main" id="{F13B9DF5-7CA9-5F4E-AADE-34A2902C59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78" y="2058504"/>
            <a:ext cx="1524000" cy="965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F26AE1C-6B4D-A64F-8440-FBA4034CD92E}"/>
              </a:ext>
            </a:extLst>
          </p:cNvPr>
          <p:cNvSpPr txBox="1"/>
          <p:nvPr/>
        </p:nvSpPr>
        <p:spPr>
          <a:xfrm>
            <a:off x="324678" y="1300227"/>
            <a:ext cx="3657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Write it 30 times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CBA14B-C53B-D14F-8052-ECB5B00B15BE}"/>
              </a:ext>
            </a:extLst>
          </p:cNvPr>
          <p:cNvSpPr txBox="1"/>
          <p:nvPr/>
        </p:nvSpPr>
        <p:spPr>
          <a:xfrm>
            <a:off x="1889239" y="3001617"/>
            <a:ext cx="528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etc.</a:t>
            </a:r>
          </a:p>
        </p:txBody>
      </p:sp>
      <p:pic>
        <p:nvPicPr>
          <p:cNvPr id="32" name="Picture 31" descr="A close up of a logo&#10;&#10;Description automatically generated">
            <a:extLst>
              <a:ext uri="{FF2B5EF4-FFF2-40B4-BE49-F238E27FC236}">
                <a16:creationId xmlns:a16="http://schemas.microsoft.com/office/drawing/2014/main" id="{376762D3-5AA7-FF4A-9413-32566A0322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628" y="3350868"/>
            <a:ext cx="1663700" cy="368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B12A1E5-D14D-344D-B76F-AD9333871C57}"/>
              </a:ext>
            </a:extLst>
          </p:cNvPr>
          <p:cNvSpPr txBox="1"/>
          <p:nvPr/>
        </p:nvSpPr>
        <p:spPr>
          <a:xfrm>
            <a:off x="324678" y="4109689"/>
            <a:ext cx="3657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 all the answers</a:t>
            </a:r>
          </a:p>
        </p:txBody>
      </p:sp>
      <p:pic>
        <p:nvPicPr>
          <p:cNvPr id="34" name="Picture 33" descr="A close up of a logo&#10;&#10;Description automatically generated">
            <a:extLst>
              <a:ext uri="{FF2B5EF4-FFF2-40B4-BE49-F238E27FC236}">
                <a16:creationId xmlns:a16="http://schemas.microsoft.com/office/drawing/2014/main" id="{381AB4C1-7F85-BE4E-856B-9EB83F35E2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178" y="4736270"/>
            <a:ext cx="1752600" cy="330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2283472-DC31-4D44-B94A-2083970306EF}"/>
              </a:ext>
            </a:extLst>
          </p:cNvPr>
          <p:cNvSpPr txBox="1"/>
          <p:nvPr/>
        </p:nvSpPr>
        <p:spPr>
          <a:xfrm>
            <a:off x="3081130" y="4716704"/>
            <a:ext cx="528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etc.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059FCC-ACA8-544C-B794-EB8858F55E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E25FF93-02EB-4F48-9493-8AC439AE168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53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7" grpId="0" animBg="1"/>
      <p:bldP spid="22" grpId="0"/>
      <p:bldP spid="27" grpId="0" animBg="1"/>
      <p:bldP spid="28" grpId="0"/>
      <p:bldP spid="33" grpId="0" animBg="1"/>
      <p:bldP spid="3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“ </a:t>
            </a:r>
            <a:r>
              <a:rPr lang="en-US" sz="2400" dirty="0">
                <a:latin typeface="Consolas" panose="020B0609020204030204" pitchFamily="49" charset="0"/>
              </a:rPr>
              <a:t>&lt;- ” is the assignment operator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928065" y="2831348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pic>
        <p:nvPicPr>
          <p:cNvPr id="8" name="Picture 2" descr="http://www.brainkandie.com/images/banana.png">
            <a:extLst>
              <a:ext uri="{FF2B5EF4-FFF2-40B4-BE49-F238E27FC236}">
                <a16:creationId xmlns:a16="http://schemas.microsoft.com/office/drawing/2014/main" id="{F131010D-A51D-449B-A4EC-6FA4FAAA0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38486" y="1821307"/>
            <a:ext cx="3338782" cy="20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BADE13CE-D19F-477C-B30C-CA95D4277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6387740" y="2929490"/>
            <a:ext cx="2819554" cy="71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683594" y="3345657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4152564" y="33310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1170086" y="33310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495704" y="3241435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880753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4853818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4816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Results of an object can be used in the next function.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545370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494405" y="4173670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3963375" y="415910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980897" y="41591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306515" y="4069448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691564" y="415910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5044375" y="4118459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767693" y="3700116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     ( 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255813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085295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pic>
        <p:nvPicPr>
          <p:cNvPr id="18" name="Picture 2" descr="Image result for half banana">
            <a:extLst>
              <a:ext uri="{FF2B5EF4-FFF2-40B4-BE49-F238E27FC236}">
                <a16:creationId xmlns:a16="http://schemas.microsoft.com/office/drawing/2014/main" id="{DEAEA782-61E0-43B4-BDA6-A3944FAD2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65" b="28476"/>
          <a:stretch/>
        </p:blipFill>
        <p:spPr bwMode="auto">
          <a:xfrm rot="1615433" flipV="1">
            <a:off x="5136265" y="2079687"/>
            <a:ext cx="3022887" cy="140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hand white background">
            <a:extLst>
              <a:ext uri="{FF2B5EF4-FFF2-40B4-BE49-F238E27FC236}">
                <a16:creationId xmlns:a16="http://schemas.microsoft.com/office/drawing/2014/main" id="{C6351A39-5E58-42B0-9337-2C3158360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517" y="2185147"/>
            <a:ext cx="2148623" cy="185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F93F3B-41BA-45B8-A62C-663812BF0B8D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908137" y="2968669"/>
            <a:ext cx="3591769" cy="7021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F92392B-93E6-4019-9EE6-4791E3E0CD25}"/>
              </a:ext>
            </a:extLst>
          </p:cNvPr>
          <p:cNvSpPr/>
          <p:nvPr/>
        </p:nvSpPr>
        <p:spPr>
          <a:xfrm>
            <a:off x="112734" y="2517257"/>
            <a:ext cx="1590806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A29B2D-E4AF-4336-9EDF-24F29AA47942}"/>
              </a:ext>
            </a:extLst>
          </p:cNvPr>
          <p:cNvSpPr/>
          <p:nvPr/>
        </p:nvSpPr>
        <p:spPr>
          <a:xfrm>
            <a:off x="3691564" y="3670784"/>
            <a:ext cx="1616684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8610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You don’t always have to declare an output object &amp; you can also save items to disk.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415074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823262" y="4157904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2217433" y="414333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2020421" y="414333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2800768" y="412876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240630" y="2719888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6D1A91-602C-4723-91DA-11002DADC131}"/>
              </a:ext>
            </a:extLst>
          </p:cNvPr>
          <p:cNvSpPr txBox="1"/>
          <p:nvPr/>
        </p:nvSpPr>
        <p:spPr>
          <a:xfrm>
            <a:off x="240630" y="1223630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528445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110259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    &lt;- </a:t>
            </a:r>
            <a:r>
              <a:rPr lang="en-US" dirty="0" err="1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D17F439-6E11-4B4C-9536-FE7E4BE05003}"/>
              </a:ext>
            </a:extLst>
          </p:cNvPr>
          <p:cNvGrpSpPr/>
          <p:nvPr/>
        </p:nvGrpSpPr>
        <p:grpSpPr>
          <a:xfrm>
            <a:off x="5102567" y="1935754"/>
            <a:ext cx="3840480" cy="2250358"/>
            <a:chOff x="4884420" y="2092654"/>
            <a:chExt cx="3840480" cy="2250358"/>
          </a:xfrm>
        </p:grpSpPr>
        <p:pic>
          <p:nvPicPr>
            <p:cNvPr id="17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F3EBEA82-AEC2-4503-901A-DBDAF7BAC9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Image result for half banana">
              <a:extLst>
                <a:ext uri="{FF2B5EF4-FFF2-40B4-BE49-F238E27FC236}">
                  <a16:creationId xmlns:a16="http://schemas.microsoft.com/office/drawing/2014/main" id="{813A08A4-7A0F-45BF-A1CD-14DD858FD3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9B0164B-0149-4DD5-8E06-DAA3041D8C9F}"/>
              </a:ext>
            </a:extLst>
          </p:cNvPr>
          <p:cNvSpPr txBox="1"/>
          <p:nvPr/>
        </p:nvSpPr>
        <p:spPr>
          <a:xfrm>
            <a:off x="884383" y="374343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plot(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3380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2C5B7-2DB5-4EA8-859A-5A5743A396CA}"/>
              </a:ext>
            </a:extLst>
          </p:cNvPr>
          <p:cNvSpPr txBox="1"/>
          <p:nvPr/>
        </p:nvSpPr>
        <p:spPr>
          <a:xfrm>
            <a:off x="3692285" y="5005776"/>
            <a:ext cx="4112023" cy="3385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object&lt;-function(applied to object)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BC3515-0129-435C-9B18-BB4DC06E04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074" y="1103590"/>
            <a:ext cx="1201613" cy="93151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E99666D-0A26-45F7-822B-A575960EC698}"/>
              </a:ext>
            </a:extLst>
          </p:cNvPr>
          <p:cNvGrpSpPr/>
          <p:nvPr/>
        </p:nvGrpSpPr>
        <p:grpSpPr>
          <a:xfrm>
            <a:off x="1273971" y="2274676"/>
            <a:ext cx="1321555" cy="1006531"/>
            <a:chOff x="919527" y="2384361"/>
            <a:chExt cx="1459728" cy="1071794"/>
          </a:xfrm>
        </p:grpSpPr>
        <p:pic>
          <p:nvPicPr>
            <p:cNvPr id="12" name="Picture 2" descr="Image result for hand white background">
              <a:extLst>
                <a:ext uri="{FF2B5EF4-FFF2-40B4-BE49-F238E27FC236}">
                  <a16:creationId xmlns:a16="http://schemas.microsoft.com/office/drawing/2014/main" id="{DB259A06-A46D-4D41-AB85-BEFA1B65E3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27" y="2449871"/>
              <a:ext cx="1091000" cy="940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86987945-E340-45C2-9E67-760C16CB63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1706921" y="2783821"/>
              <a:ext cx="1071794" cy="272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6" descr="Image result for banana transparent background">
            <a:extLst>
              <a:ext uri="{FF2B5EF4-FFF2-40B4-BE49-F238E27FC236}">
                <a16:creationId xmlns:a16="http://schemas.microsoft.com/office/drawing/2014/main" id="{4C70DCF7-8AC6-41FE-A567-DCC741701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864" y="3238565"/>
            <a:ext cx="955958" cy="9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17EEA90-78B0-4080-9D60-480EF7F02082}"/>
              </a:ext>
            </a:extLst>
          </p:cNvPr>
          <p:cNvGrpSpPr/>
          <p:nvPr/>
        </p:nvGrpSpPr>
        <p:grpSpPr>
          <a:xfrm>
            <a:off x="1379306" y="4907138"/>
            <a:ext cx="1130829" cy="605894"/>
            <a:chOff x="5001597" y="2799644"/>
            <a:chExt cx="2498122" cy="1373047"/>
          </a:xfrm>
        </p:grpSpPr>
        <p:pic>
          <p:nvPicPr>
            <p:cNvPr id="16" name="Picture 2" descr="Image result for half banana">
              <a:extLst>
                <a:ext uri="{FF2B5EF4-FFF2-40B4-BE49-F238E27FC236}">
                  <a16:creationId xmlns:a16="http://schemas.microsoft.com/office/drawing/2014/main" id="{9FA2FE0D-E6C3-40BB-BD19-25623F72AD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001597" y="2799644"/>
              <a:ext cx="2381250" cy="1106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Image result for hand white background">
              <a:extLst>
                <a:ext uri="{FF2B5EF4-FFF2-40B4-BE49-F238E27FC236}">
                  <a16:creationId xmlns:a16="http://schemas.microsoft.com/office/drawing/2014/main" id="{77671E1D-32D3-47BB-BF76-3BAE074C3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7046" y="2816567"/>
              <a:ext cx="1572673" cy="1356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751ABA-CE4D-4CCD-905A-BF5DE70EEC4E}"/>
              </a:ext>
            </a:extLst>
          </p:cNvPr>
          <p:cNvGrpSpPr/>
          <p:nvPr/>
        </p:nvGrpSpPr>
        <p:grpSpPr>
          <a:xfrm>
            <a:off x="1475066" y="4203444"/>
            <a:ext cx="957435" cy="741843"/>
            <a:chOff x="4262775" y="5030993"/>
            <a:chExt cx="1057538" cy="789944"/>
          </a:xfrm>
        </p:grpSpPr>
        <p:pic>
          <p:nvPicPr>
            <p:cNvPr id="19" name="Picture 2" descr="http://www.brainkandie.com/images/banana.png">
              <a:extLst>
                <a:ext uri="{FF2B5EF4-FFF2-40B4-BE49-F238E27FC236}">
                  <a16:creationId xmlns:a16="http://schemas.microsoft.com/office/drawing/2014/main" id="{2477DECE-209B-4BF9-A37D-D85CB9CCCB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62775" y="5030993"/>
              <a:ext cx="1057538" cy="634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6EC81316-03FA-48F1-BF02-1436C0E846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4757761" y="5371276"/>
              <a:ext cx="716823" cy="18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233138-9FB0-47EE-AFFB-2530CD03B4B5}"/>
              </a:ext>
            </a:extLst>
          </p:cNvPr>
          <p:cNvCxnSpPr/>
          <p:nvPr/>
        </p:nvCxnSpPr>
        <p:spPr>
          <a:xfrm>
            <a:off x="217532" y="56607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A5C6AD-C32D-4CA9-BE76-17DC8276ECCB}"/>
              </a:ext>
            </a:extLst>
          </p:cNvPr>
          <p:cNvCxnSpPr/>
          <p:nvPr/>
        </p:nvCxnSpPr>
        <p:spPr>
          <a:xfrm>
            <a:off x="217532" y="4130419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254C2B2-0684-464E-A709-FD3F70ED7EAE}"/>
              </a:ext>
            </a:extLst>
          </p:cNvPr>
          <p:cNvCxnSpPr/>
          <p:nvPr/>
        </p:nvCxnSpPr>
        <p:spPr>
          <a:xfrm>
            <a:off x="217532" y="32580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045E73-B651-4844-B314-D7565CFD6330}"/>
              </a:ext>
            </a:extLst>
          </p:cNvPr>
          <p:cNvCxnSpPr/>
          <p:nvPr/>
        </p:nvCxnSpPr>
        <p:spPr>
          <a:xfrm>
            <a:off x="217532" y="218849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2C95643-2EA8-4C88-B12B-FA099C6118CC}"/>
              </a:ext>
            </a:extLst>
          </p:cNvPr>
          <p:cNvSpPr txBox="1"/>
          <p:nvPr/>
        </p:nvSpPr>
        <p:spPr>
          <a:xfrm>
            <a:off x="225493" y="135447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831379-6A77-4E07-A24F-B6EADF40E5AC}"/>
              </a:ext>
            </a:extLst>
          </p:cNvPr>
          <p:cNvSpPr txBox="1"/>
          <p:nvPr/>
        </p:nvSpPr>
        <p:spPr>
          <a:xfrm>
            <a:off x="225493" y="237145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6D1A98-9339-4747-9C61-000CB534B3B5}"/>
              </a:ext>
            </a:extLst>
          </p:cNvPr>
          <p:cNvSpPr txBox="1"/>
          <p:nvPr/>
        </p:nvSpPr>
        <p:spPr>
          <a:xfrm>
            <a:off x="225493" y="428644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CC920A-AE7C-4984-B351-456A0E44F02D}"/>
              </a:ext>
            </a:extLst>
          </p:cNvPr>
          <p:cNvSpPr txBox="1"/>
          <p:nvPr/>
        </p:nvSpPr>
        <p:spPr>
          <a:xfrm>
            <a:off x="225493" y="337438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5055C6-8B82-45FA-9430-EF481856A1FB}"/>
              </a:ext>
            </a:extLst>
          </p:cNvPr>
          <p:cNvSpPr txBox="1"/>
          <p:nvPr/>
        </p:nvSpPr>
        <p:spPr>
          <a:xfrm>
            <a:off x="257025" y="577614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DB50E6-9E18-46E3-84FD-FFCF596B08E9}"/>
              </a:ext>
            </a:extLst>
          </p:cNvPr>
          <p:cNvSpPr txBox="1"/>
          <p:nvPr/>
        </p:nvSpPr>
        <p:spPr>
          <a:xfrm>
            <a:off x="3505512" y="1354478"/>
            <a:ext cx="5709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Use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 paths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to point to your files &amp; where to save outputs.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4F2075-9AC5-4FC8-88CC-83EDEBA95BDB}"/>
              </a:ext>
            </a:extLst>
          </p:cNvPr>
          <p:cNvSpPr txBox="1"/>
          <p:nvPr/>
        </p:nvSpPr>
        <p:spPr>
          <a:xfrm>
            <a:off x="3537044" y="2311788"/>
            <a:ext cx="5606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Load some customized libraries with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for your specific analysis and methodology.  </a:t>
            </a:r>
            <a:r>
              <a:rPr lang="en-US" sz="1600" i="1" dirty="0"/>
              <a:t>Sometimes we will also create customized functions not in a library to aid our analysis.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4E07D4-0D0A-4ACB-A5E8-ADD36201F40F}"/>
              </a:ext>
            </a:extLst>
          </p:cNvPr>
          <p:cNvSpPr txBox="1"/>
          <p:nvPr/>
        </p:nvSpPr>
        <p:spPr>
          <a:xfrm>
            <a:off x="3505512" y="3393165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Read in the file so the object is “in-memory” with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or similar.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2D0D57-B8C7-49B5-A8C0-018A6F3A98E6}"/>
              </a:ext>
            </a:extLst>
          </p:cNvPr>
          <p:cNvSpPr txBox="1"/>
          <p:nvPr/>
        </p:nvSpPr>
        <p:spPr>
          <a:xfrm>
            <a:off x="3505512" y="4163333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Apply a function(s) from a library to adjust or create new objects in memory.   The pseudo code for this is: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0305CB-050E-47C1-8BE0-60EC8BF8D9BC}"/>
              </a:ext>
            </a:extLst>
          </p:cNvPr>
          <p:cNvSpPr txBox="1"/>
          <p:nvPr/>
        </p:nvSpPr>
        <p:spPr>
          <a:xfrm>
            <a:off x="3537044" y="5776140"/>
            <a:ext cx="5606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Consume the results by saving, plotting etc.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37C58EB-A1AF-2546-8595-0F61CAF4B0CB}"/>
              </a:ext>
            </a:extLst>
          </p:cNvPr>
          <p:cNvGrpSpPr/>
          <p:nvPr/>
        </p:nvGrpSpPr>
        <p:grpSpPr>
          <a:xfrm>
            <a:off x="1411940" y="5795060"/>
            <a:ext cx="1170647" cy="551952"/>
            <a:chOff x="4884420" y="2092654"/>
            <a:chExt cx="3840480" cy="2250358"/>
          </a:xfrm>
        </p:grpSpPr>
        <p:pic>
          <p:nvPicPr>
            <p:cNvPr id="36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D4D9F585-C374-554B-A844-320A2009C0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Image result for half banana">
              <a:extLst>
                <a:ext uri="{FF2B5EF4-FFF2-40B4-BE49-F238E27FC236}">
                  <a16:creationId xmlns:a16="http://schemas.microsoft.com/office/drawing/2014/main" id="{C69AC490-0C1B-774F-ABB4-608BEA7E8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182315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963B9B-9F8D-4247-A558-4DA5EB495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441DF5-016C-8445-966D-C00C73407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</a:t>
            </a:r>
            <a:r>
              <a:rPr lang="en-US"/>
              <a:t>to more </a:t>
            </a:r>
            <a:r>
              <a:rPr lang="en-US" dirty="0"/>
              <a:t>interesting stuff!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07896-1C6C-F041-9D03-EF5D7745F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95804-AB35-4446-8E74-890F5CB32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F91E4B-7A32-944F-BE23-E3E572AA1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800" y="1879322"/>
            <a:ext cx="4864400" cy="324926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D404B9-85DD-3F45-99E3-5F94675C31B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C02DA5-4954-1140-89BE-B783B6A3449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3459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CB4EE5-0D83-6140-84AA-CF1414C29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8622A2-7619-7A4B-8EF8-CCE33DECB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65" y="365126"/>
            <a:ext cx="8422585" cy="591477"/>
          </a:xfrm>
        </p:spPr>
        <p:txBody>
          <a:bodyPr/>
          <a:lstStyle/>
          <a:p>
            <a:r>
              <a:rPr lang="en-US" dirty="0"/>
              <a:t>Let’s get into some code!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7ADF3-BC6F-094B-A4BB-48088FEFB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10274-8794-874F-951C-B9D3C44E0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A5F663-C462-2143-A1FE-FEC5BACE0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37" y="1678328"/>
            <a:ext cx="3670569" cy="42654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7DD554-DEE1-154F-B644-DD5508EC58A6}"/>
              </a:ext>
            </a:extLst>
          </p:cNvPr>
          <p:cNvSpPr/>
          <p:nvPr/>
        </p:nvSpPr>
        <p:spPr>
          <a:xfrm>
            <a:off x="4759206" y="1732929"/>
            <a:ext cx="3941197" cy="786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Open up </a:t>
            </a:r>
          </a:p>
          <a:p>
            <a:r>
              <a:rPr lang="en-US" sz="2000" dirty="0">
                <a:solidFill>
                  <a:schemeClr val="bg1"/>
                </a:solidFill>
              </a:rPr>
              <a:t>﻿</a:t>
            </a:r>
            <a:r>
              <a:rPr lang="en-US" sz="2000" dirty="0" err="1">
                <a:solidFill>
                  <a:schemeClr val="bg1"/>
                </a:solidFill>
              </a:rPr>
              <a:t>A_Basic_Test_Drive.R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49E172-B9F2-3749-834D-B148B4CD29E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C8C2A0-F88A-E24A-8E72-7A21EDF2AFA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218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AF564C-D2E7-4442-A105-D9BF3735393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34FE397-BF8D-CD48-9E9C-15FE7E4D594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E067B81-CCD1-DC0F-48C0-2545141C9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570" y="1379388"/>
            <a:ext cx="6880860" cy="447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155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X-Ray: Movie Meta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 descr="Image result for force awakens x ray amazon">
            <a:extLst>
              <a:ext uri="{FF2B5EF4-FFF2-40B4-BE49-F238E27FC236}">
                <a16:creationId xmlns:a16="http://schemas.microsoft.com/office/drawing/2014/main" id="{D63EAA9F-39DF-4B05-A41E-DA65DE8A8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58"/>
          <a:stretch/>
        </p:blipFill>
        <p:spPr bwMode="auto">
          <a:xfrm>
            <a:off x="189897" y="2172866"/>
            <a:ext cx="4224106" cy="314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0C16EF-D21E-42CC-885A-A42D564CB5CA}"/>
              </a:ext>
            </a:extLst>
          </p:cNvPr>
          <p:cNvSpPr/>
          <p:nvPr/>
        </p:nvSpPr>
        <p:spPr>
          <a:xfrm>
            <a:off x="189897" y="1187745"/>
            <a:ext cx="4206240" cy="786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Left Hand Screen:</a:t>
            </a:r>
          </a:p>
          <a:p>
            <a:r>
              <a:rPr lang="en-US" sz="2000" dirty="0">
                <a:solidFill>
                  <a:schemeClr val="bg1"/>
                </a:solidFill>
              </a:rPr>
              <a:t>Actor Information &amp; Trivia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3763F2-851C-4BF6-9173-27A06AAF4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91"/>
          <a:stretch/>
        </p:blipFill>
        <p:spPr>
          <a:xfrm>
            <a:off x="4551028" y="2167670"/>
            <a:ext cx="4220509" cy="3161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0BC9DA-D0B9-402A-B935-9A92DE951947}"/>
              </a:ext>
            </a:extLst>
          </p:cNvPr>
          <p:cNvSpPr/>
          <p:nvPr/>
        </p:nvSpPr>
        <p:spPr>
          <a:xfrm>
            <a:off x="4551028" y="1191601"/>
            <a:ext cx="4206240" cy="7826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Center “Pop-over” Screen:</a:t>
            </a:r>
          </a:p>
          <a:p>
            <a:r>
              <a:rPr lang="en-US" dirty="0">
                <a:solidFill>
                  <a:schemeClr val="bg1"/>
                </a:solidFill>
              </a:rPr>
              <a:t>Scenes, Cast, Characters, Music &amp; Trivia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B4DEFF-D58E-EF41-A17A-06773B55715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92A04-66A5-9046-82CB-989FB35E906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0547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 </a:t>
            </a:r>
            <a:r>
              <a:rPr lang="en-US" b="1" dirty="0"/>
              <a:t>Open </a:t>
            </a:r>
            <a:r>
              <a:rPr lang="en-US" b="1" dirty="0" err="1"/>
              <a:t>B_Amazon_Xray.R</a:t>
            </a:r>
            <a:br>
              <a:rPr lang="en-US" b="1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CAC390-920B-45B2-A25F-81DBEFA746B1}"/>
              </a:ext>
            </a:extLst>
          </p:cNvPr>
          <p:cNvSpPr txBox="1"/>
          <p:nvPr/>
        </p:nvSpPr>
        <p:spPr>
          <a:xfrm>
            <a:off x="240631" y="1786035"/>
            <a:ext cx="144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choice!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00508"/>
            <a:ext cx="8686800" cy="7065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Learning Outcome: Following a consistent workflow, load, clean, &amp; analyze real data with multiple data types to establish basic familiarity.</a:t>
            </a:r>
          </a:p>
        </p:txBody>
      </p:sp>
      <p:pic>
        <p:nvPicPr>
          <p:cNvPr id="9" name="Picture 2" descr="Image result for star wars force awakens">
            <a:extLst>
              <a:ext uri="{FF2B5EF4-FFF2-40B4-BE49-F238E27FC236}">
                <a16:creationId xmlns:a16="http://schemas.microsoft.com/office/drawing/2014/main" id="{8E7D28FF-4104-42E8-871E-112088516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2" y="2124023"/>
            <a:ext cx="2073426" cy="31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EBA63F-83CB-E648-A8AE-A0C90EAEC66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B3C3C3-76B3-3C4B-B7C0-959A68F4911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640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 is the grammar of 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5311" y="1229710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name))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662" y="1899126"/>
            <a:ext cx="4064677" cy="28919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228600" y="5672137"/>
            <a:ext cx="8686800" cy="33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Layers are declared and added in sequence to construct a visual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/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A46143-F893-E44F-AD69-C37965AD1F2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B44F3EC-460E-9240-9902-0BD51D85465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8287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adding a layer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9903" y="1103587"/>
            <a:ext cx="71497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name)) +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 = start,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end,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y = id,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id), linewidth =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BDB3E5-C2E3-2D4F-8BDF-1E07E8CBBE3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469B4F-6C9B-2749-8420-DCFB77E6BA5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221495E-5670-FFA0-A2BB-945833F9A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26917"/>
            <a:ext cx="7772400" cy="425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972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adding a layer of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630AD0-C9A0-D44F-9189-9F5739871CF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82E8B2-6D14-BE45-AA98-F9D7DDE1ED6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28BE077-531C-864E-EB00-3143FD722701}"/>
              </a:ext>
            </a:extLst>
          </p:cNvPr>
          <p:cNvSpPr txBox="1"/>
          <p:nvPr/>
        </p:nvSpPr>
        <p:spPr>
          <a:xfrm>
            <a:off x="409903" y="1103587"/>
            <a:ext cx="68114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name)) +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(x = start,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end,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y = id,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id), linewidth = 3) +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geom_text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(data=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(x = end, y = id, label = name),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size = 2.25, color = 'black', alpha = 0.5,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check_overlap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TRUE) +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FC2C4A-CB44-9061-2847-F434752B6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66234"/>
            <a:ext cx="7772400" cy="384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216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gpplot2: Adding an aesthetics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1673307"/>
            <a:ext cx="9144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name)) +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(x = start,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end,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y = id,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id), linewidth = 3) +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geom_text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(data=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(x = end, y = id, label = name),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size = 2.25, color = 'black', alpha = 0.5,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check_overlap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TRUE) +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theme_gdocs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 + theme(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legend.position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"none") +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ggtitle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movieTitle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B38CAE-25FC-3E47-BE88-635D62A24A7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F8E37D-88B8-8149-B311-865C5CF9430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7758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5/26/25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3E1EEA-96A1-664B-AAC6-0DCFA4A99EF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B80FFA-2A2D-624F-919E-F422491608A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345450E-1664-4676-AFB9-852AF7DE2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5887"/>
            <a:ext cx="9144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863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5/26/25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1026" name="Picture 2" descr="Image result for fun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7F00C7E-4C93-7B4B-B407-8C00E1AE228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214020-828D-BB49-AF73-5D1151DAB39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0393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E6AEE1-F573-515A-75F0-092E44929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558FEE-86BA-01BB-FE41-B67345C19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DA202-7575-50EB-A72A-5DFEA8429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DA079-B026-DD26-75B2-4A8626AC6F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3307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B90568-C416-B348-A527-359D3EDFC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38F365-A7AE-7E49-924D-62B32EC66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you just saw R has many data types.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F351A-4915-764C-BB76-11BE8C8DB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76CFE-666B-0A47-B245-DFDB24BF99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0257D2-0DB8-1D4E-971C-A62246946FE2}"/>
              </a:ext>
            </a:extLst>
          </p:cNvPr>
          <p:cNvSpPr/>
          <p:nvPr/>
        </p:nvSpPr>
        <p:spPr>
          <a:xfrm>
            <a:off x="4774509" y="3651249"/>
            <a:ext cx="3823108" cy="1843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6CD331-F989-3E47-9C47-A0FA15B39A3C}"/>
              </a:ext>
            </a:extLst>
          </p:cNvPr>
          <p:cNvSpPr/>
          <p:nvPr/>
        </p:nvSpPr>
        <p:spPr>
          <a:xfrm>
            <a:off x="560147" y="3651249"/>
            <a:ext cx="3823108" cy="1843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001D89-CE33-1047-AE7E-EBF7DA859034}"/>
              </a:ext>
            </a:extLst>
          </p:cNvPr>
          <p:cNvSpPr/>
          <p:nvPr/>
        </p:nvSpPr>
        <p:spPr>
          <a:xfrm>
            <a:off x="4774509" y="1319650"/>
            <a:ext cx="3823108" cy="21695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2E0F35-4880-6E48-B3D4-0FF629CE45A7}"/>
              </a:ext>
            </a:extLst>
          </p:cNvPr>
          <p:cNvSpPr/>
          <p:nvPr/>
        </p:nvSpPr>
        <p:spPr>
          <a:xfrm>
            <a:off x="560147" y="1319650"/>
            <a:ext cx="3823108" cy="21695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63D1D8-6D34-1E4A-8A8E-02F286840748}"/>
              </a:ext>
            </a:extLst>
          </p:cNvPr>
          <p:cNvGraphicFramePr>
            <a:graphicFrameLocks noGrp="1"/>
          </p:cNvGraphicFramePr>
          <p:nvPr/>
        </p:nvGraphicFramePr>
        <p:xfrm>
          <a:off x="1102891" y="2005103"/>
          <a:ext cx="609600" cy="952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86725243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81198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44027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37846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3.47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40541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91833029"/>
                  </a:ext>
                </a:extLst>
              </a:tr>
            </a:tbl>
          </a:graphicData>
        </a:graphic>
      </p:graphicFrame>
      <p:pic>
        <p:nvPicPr>
          <p:cNvPr id="11" name="Picture 2" descr="R">
            <a:extLst>
              <a:ext uri="{FF2B5EF4-FFF2-40B4-BE49-F238E27FC236}">
                <a16:creationId xmlns:a16="http://schemas.microsoft.com/office/drawing/2014/main" id="{3D45DBED-A43C-C643-B0A7-96706D686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478" y="1853469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751BDF3E-6601-234A-B33B-C0B6D4898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8253" y="2347322"/>
            <a:ext cx="1338828" cy="246221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 dirty="0">
                <a:latin typeface="Lucida Console" panose="020B0609040504020204" pitchFamily="49" charset="0"/>
              </a:rPr>
              <a:t>c(1,10,12,3.47)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E41143-DD6F-5344-B4EA-FFAED35FA9F4}"/>
              </a:ext>
            </a:extLst>
          </p:cNvPr>
          <p:cNvSpPr/>
          <p:nvPr/>
        </p:nvSpPr>
        <p:spPr>
          <a:xfrm>
            <a:off x="558769" y="5892475"/>
            <a:ext cx="8026463" cy="33424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 R, a vector can be numeric, Boolean (T/F), factors, or contain strings.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EBB10D5-3406-6846-B87D-2EAA34E132A2}"/>
              </a:ext>
            </a:extLst>
          </p:cNvPr>
          <p:cNvGraphicFramePr>
            <a:graphicFrameLocks noGrp="1"/>
          </p:cNvGraphicFramePr>
          <p:nvPr/>
        </p:nvGraphicFramePr>
        <p:xfrm>
          <a:off x="958811" y="4340439"/>
          <a:ext cx="609600" cy="952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96828991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898035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84076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FALSE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01059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432335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FALSE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43457734"/>
                  </a:ext>
                </a:extLst>
              </a:tr>
            </a:tbl>
          </a:graphicData>
        </a:graphic>
      </p:graphicFrame>
      <p:sp>
        <p:nvSpPr>
          <p:cNvPr id="15" name="Rectangle 4">
            <a:extLst>
              <a:ext uri="{FF2B5EF4-FFF2-40B4-BE49-F238E27FC236}">
                <a16:creationId xmlns:a16="http://schemas.microsoft.com/office/drawing/2014/main" id="{A28961D8-BE0B-F245-AA28-73B1A2601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714" y="4608090"/>
            <a:ext cx="2569934" cy="553998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 dirty="0">
                <a:latin typeface="Lucida Console" panose="020B0609040504020204" pitchFamily="49" charset="0"/>
              </a:rPr>
              <a:t>c(T, T, F, T, F)</a:t>
            </a:r>
          </a:p>
          <a:p>
            <a:r>
              <a:rPr lang="en-US" altLang="en-US" sz="1000" dirty="0">
                <a:latin typeface="Lucida Console" panose="020B0609040504020204" pitchFamily="49" charset="0"/>
              </a:rPr>
              <a:t>c(TRUE,TRUE, FALSE, TRUE,FALSE)</a:t>
            </a:r>
          </a:p>
          <a:p>
            <a:r>
              <a:rPr lang="en-US" altLang="en-US" sz="1000" dirty="0">
                <a:latin typeface="Lucida Console" panose="020B0609040504020204" pitchFamily="49" charset="0"/>
              </a:rPr>
              <a:t>c(T,TRUE, F, TRUE,FALSE)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CA31F9-4DB4-214C-8252-ADBBF7B03513}"/>
              </a:ext>
            </a:extLst>
          </p:cNvPr>
          <p:cNvSpPr/>
          <p:nvPr/>
        </p:nvSpPr>
        <p:spPr>
          <a:xfrm>
            <a:off x="6001627" y="1850533"/>
            <a:ext cx="2560316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sz="800" dirty="0" err="1">
                <a:latin typeface="Lucida Console" panose="020B0609040504020204" pitchFamily="49" charset="0"/>
              </a:rPr>
              <a:t>as.factor</a:t>
            </a:r>
            <a:r>
              <a:rPr lang="en-US" sz="800" dirty="0">
                <a:latin typeface="Lucida Console" panose="020B0609040504020204" pitchFamily="49" charset="0"/>
              </a:rPr>
              <a:t>(c('MALE','FEMALE','FEMALE'))</a:t>
            </a: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5406D455-292E-7747-BE66-1FFF7F77B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9100" y="2236043"/>
            <a:ext cx="1585370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[1] MALE FEMALE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FEMALE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Levels: FEMALE MALE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2236B6-63F6-974B-BBAC-368DAB766A10}"/>
              </a:ext>
            </a:extLst>
          </p:cNvPr>
          <p:cNvSpPr/>
          <p:nvPr/>
        </p:nvSpPr>
        <p:spPr>
          <a:xfrm>
            <a:off x="5491711" y="4195814"/>
            <a:ext cx="2262158" cy="246221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000" dirty="0">
                <a:latin typeface="Lucida Console" panose="020B0609040504020204" pitchFamily="49" charset="0"/>
              </a:rPr>
              <a:t>c('MALE','FEMALE','FEMALE')</a:t>
            </a:r>
          </a:p>
        </p:txBody>
      </p:sp>
      <p:sp>
        <p:nvSpPr>
          <p:cNvPr id="19" name="Rectangle 7">
            <a:extLst>
              <a:ext uri="{FF2B5EF4-FFF2-40B4-BE49-F238E27FC236}">
                <a16:creationId xmlns:a16="http://schemas.microsoft.com/office/drawing/2014/main" id="{1C8CBAB5-5359-5947-A97F-385190EE5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5572" y="4520626"/>
            <a:ext cx="2154436" cy="153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[1] </a:t>
            </a:r>
            <a:r>
              <a:rPr lang="en-US" altLang="en-US" sz="1000" dirty="0">
                <a:solidFill>
                  <a:srgbClr val="000000"/>
                </a:solidFill>
                <a:latin typeface="Lucida Console" panose="020B0609040504020204" pitchFamily="49" charset="0"/>
              </a:rPr>
              <a:t>"MALE" "FEMALE" "FEMALE"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Picture 10" descr="Image result for excel logo">
            <a:extLst>
              <a:ext uri="{FF2B5EF4-FFF2-40B4-BE49-F238E27FC236}">
                <a16:creationId xmlns:a16="http://schemas.microsoft.com/office/drawing/2014/main" id="{8402CD99-E166-7347-AF90-1CA06A149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186" y="161522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4459D02-E431-644F-A97B-3E4841D2AC7E}"/>
              </a:ext>
            </a:extLst>
          </p:cNvPr>
          <p:cNvSpPr/>
          <p:nvPr/>
        </p:nvSpPr>
        <p:spPr>
          <a:xfrm>
            <a:off x="560147" y="1100091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Numeric/Integer</a:t>
            </a:r>
          </a:p>
        </p:txBody>
      </p:sp>
      <p:pic>
        <p:nvPicPr>
          <p:cNvPr id="22" name="Picture 10" descr="Image result for excel logo">
            <a:extLst>
              <a:ext uri="{FF2B5EF4-FFF2-40B4-BE49-F238E27FC236}">
                <a16:creationId xmlns:a16="http://schemas.microsoft.com/office/drawing/2014/main" id="{C9F1AF0A-EB24-3747-B9E1-4EEF10EFC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05" y="394794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R">
            <a:extLst>
              <a:ext uri="{FF2B5EF4-FFF2-40B4-BE49-F238E27FC236}">
                <a16:creationId xmlns:a16="http://schemas.microsoft.com/office/drawing/2014/main" id="{67E8D2FC-0F03-764E-9829-406E8A00A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492" y="4158492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6BD8C86-AC7E-DE4A-A9DF-739938DD057D}"/>
              </a:ext>
            </a:extLst>
          </p:cNvPr>
          <p:cNvSpPr/>
          <p:nvPr/>
        </p:nvSpPr>
        <p:spPr>
          <a:xfrm>
            <a:off x="560147" y="3518453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Boolean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B14BBED-FAAA-F04C-B675-E0BCFD77D09A}"/>
              </a:ext>
            </a:extLst>
          </p:cNvPr>
          <p:cNvSpPr/>
          <p:nvPr/>
        </p:nvSpPr>
        <p:spPr>
          <a:xfrm>
            <a:off x="4774509" y="1100091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Factors (Distinct Classes)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68295D2E-9966-6F42-993A-2457A277BD97}"/>
              </a:ext>
            </a:extLst>
          </p:cNvPr>
          <p:cNvGraphicFramePr>
            <a:graphicFrameLocks noGrp="1"/>
          </p:cNvGraphicFramePr>
          <p:nvPr/>
        </p:nvGraphicFramePr>
        <p:xfrm>
          <a:off x="4848705" y="2002695"/>
          <a:ext cx="609600" cy="571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524376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MALE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10371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FEMALE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53999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FEMALE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8722079"/>
                  </a:ext>
                </a:extLst>
              </a:tr>
            </a:tbl>
          </a:graphicData>
        </a:graphic>
      </p:graphicFrame>
      <p:pic>
        <p:nvPicPr>
          <p:cNvPr id="27" name="Picture 2" descr="R">
            <a:extLst>
              <a:ext uri="{FF2B5EF4-FFF2-40B4-BE49-F238E27FC236}">
                <a16:creationId xmlns:a16="http://schemas.microsoft.com/office/drawing/2014/main" id="{CE402CBE-189E-5C4E-B1C5-AA4525A2C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596" y="1439572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Image result for excel logo">
            <a:extLst>
              <a:ext uri="{FF2B5EF4-FFF2-40B4-BE49-F238E27FC236}">
                <a16:creationId xmlns:a16="http://schemas.microsoft.com/office/drawing/2014/main" id="{5B7AA8D1-AEC3-5F4A-828F-D7B3AA430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000" y="146017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21276B0-4531-4D4C-B7D1-8F2F963A53F8}"/>
              </a:ext>
            </a:extLst>
          </p:cNvPr>
          <p:cNvSpPr/>
          <p:nvPr/>
        </p:nvSpPr>
        <p:spPr>
          <a:xfrm>
            <a:off x="4774509" y="3516626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STRING (just text)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A2D8D4-2D04-154A-8168-1CE5D0E1C639}"/>
              </a:ext>
            </a:extLst>
          </p:cNvPr>
          <p:cNvSpPr txBox="1"/>
          <p:nvPr/>
        </p:nvSpPr>
        <p:spPr>
          <a:xfrm rot="16200000">
            <a:off x="5385218" y="2058695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Unordered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D145E1-BEBC-1146-8F2A-5803EDC37950}"/>
              </a:ext>
            </a:extLst>
          </p:cNvPr>
          <p:cNvSpPr txBox="1"/>
          <p:nvPr/>
        </p:nvSpPr>
        <p:spPr>
          <a:xfrm rot="16200000">
            <a:off x="5508310" y="2925469"/>
            <a:ext cx="722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Ordinal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CF86EE-DE9F-6048-8E15-D58821BFFB97}"/>
              </a:ext>
            </a:extLst>
          </p:cNvPr>
          <p:cNvSpPr/>
          <p:nvPr/>
        </p:nvSpPr>
        <p:spPr>
          <a:xfrm>
            <a:off x="6039727" y="2843044"/>
            <a:ext cx="2185214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sz="800" dirty="0" err="1">
                <a:latin typeface="Lucida Console" panose="020B0609040504020204" pitchFamily="49" charset="0"/>
              </a:rPr>
              <a:t>as.factor</a:t>
            </a:r>
            <a:r>
              <a:rPr lang="en-US" sz="800" dirty="0">
                <a:latin typeface="Lucida Console" panose="020B0609040504020204" pitchFamily="49" charset="0"/>
              </a:rPr>
              <a:t>(c(‘</a:t>
            </a:r>
            <a:r>
              <a:rPr lang="en-US" sz="800" dirty="0" err="1">
                <a:latin typeface="Lucida Console" panose="020B0609040504020204" pitchFamily="49" charset="0"/>
              </a:rPr>
              <a:t>High',‘Med',‘Low</a:t>
            </a:r>
            <a:r>
              <a:rPr lang="en-US" sz="800" dirty="0">
                <a:latin typeface="Lucida Console" panose="020B0609040504020204" pitchFamily="49" charset="0"/>
              </a:rPr>
              <a:t>'))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3C4FFAC-7818-FF44-B64C-F6BA06102A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75" r="37024"/>
          <a:stretch/>
        </p:blipFill>
        <p:spPr>
          <a:xfrm>
            <a:off x="6381741" y="3128055"/>
            <a:ext cx="1733551" cy="300038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D9683E13-2276-7B44-A66F-58B9E5454AF3}"/>
              </a:ext>
            </a:extLst>
          </p:cNvPr>
          <p:cNvGraphicFramePr>
            <a:graphicFrameLocks noGrp="1"/>
          </p:cNvGraphicFramePr>
          <p:nvPr/>
        </p:nvGraphicFramePr>
        <p:xfrm>
          <a:off x="4858230" y="2826607"/>
          <a:ext cx="609600" cy="571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524376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High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10371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Med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53999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Low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8722079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644F4D22-5C65-9F4A-8BB3-2396FD697CC1}"/>
              </a:ext>
            </a:extLst>
          </p:cNvPr>
          <p:cNvSpPr txBox="1"/>
          <p:nvPr/>
        </p:nvSpPr>
        <p:spPr>
          <a:xfrm rot="16200000">
            <a:off x="8494050" y="2069485"/>
            <a:ext cx="7986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Cardinality</a:t>
            </a:r>
          </a:p>
          <a:p>
            <a:pPr algn="ctr"/>
            <a:r>
              <a:rPr lang="en-US" sz="1100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D5CD69-39B0-AD43-99DF-E41C20A85C04}"/>
              </a:ext>
            </a:extLst>
          </p:cNvPr>
          <p:cNvSpPr txBox="1"/>
          <p:nvPr/>
        </p:nvSpPr>
        <p:spPr>
          <a:xfrm rot="16200000">
            <a:off x="8494050" y="3036273"/>
            <a:ext cx="7986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Cardinality</a:t>
            </a:r>
          </a:p>
          <a:p>
            <a:pPr algn="ctr"/>
            <a:r>
              <a:rPr lang="en-US" sz="1100" dirty="0"/>
              <a:t>3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1886AF1-BAE3-8946-83A8-79A5D34A074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541A367-8C98-A740-8056-73D64E2210C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92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4" grpId="0" animBg="1"/>
      <p:bldP spid="25" grpId="0" animBg="1"/>
      <p:bldP spid="29" grpId="0" animBg="1"/>
      <p:bldP spid="30" grpId="0"/>
      <p:bldP spid="31" grpId="0"/>
      <p:bldP spid="32" grpId="0" animBg="1"/>
      <p:bldP spid="35" grpId="0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452B8EB-01E2-5D16-3619-CB3B6213EA6C}"/>
              </a:ext>
            </a:extLst>
          </p:cNvPr>
          <p:cNvSpPr/>
          <p:nvPr/>
        </p:nvSpPr>
        <p:spPr>
          <a:xfrm>
            <a:off x="4954905" y="1878793"/>
            <a:ext cx="3086100" cy="1177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F2FF6B-C4D0-00BC-5A0B-CD9FB37B6F6E}"/>
              </a:ext>
            </a:extLst>
          </p:cNvPr>
          <p:cNvSpPr/>
          <p:nvPr/>
        </p:nvSpPr>
        <p:spPr>
          <a:xfrm>
            <a:off x="342900" y="1878793"/>
            <a:ext cx="4514850" cy="1177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5F306B-1AEB-6D55-29D8-5620F2F8E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452265-563E-2DC8-9F42-6C1C3EF55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Paradigm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40F25-0DC3-3279-AF85-5FB6F2BAC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EF891-0875-AA3F-E8AA-E3F7F70E8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813DC6-78E8-106E-0624-8690C6AD56C1}"/>
              </a:ext>
            </a:extLst>
          </p:cNvPr>
          <p:cNvSpPr/>
          <p:nvPr/>
        </p:nvSpPr>
        <p:spPr>
          <a:xfrm>
            <a:off x="628650" y="2297430"/>
            <a:ext cx="1097280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Obtain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B5A04D-621B-1708-EC79-3EBB2C56301E}"/>
              </a:ext>
            </a:extLst>
          </p:cNvPr>
          <p:cNvSpPr/>
          <p:nvPr/>
        </p:nvSpPr>
        <p:spPr>
          <a:xfrm>
            <a:off x="2137410" y="2297430"/>
            <a:ext cx="1097280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07BB9D-3E00-6769-D740-CB98182040EA}"/>
              </a:ext>
            </a:extLst>
          </p:cNvPr>
          <p:cNvSpPr/>
          <p:nvPr/>
        </p:nvSpPr>
        <p:spPr>
          <a:xfrm>
            <a:off x="3646170" y="2297430"/>
            <a:ext cx="1097280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Explore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2223A9-56FA-78C4-87E9-6D93F9939830}"/>
              </a:ext>
            </a:extLst>
          </p:cNvPr>
          <p:cNvSpPr/>
          <p:nvPr/>
        </p:nvSpPr>
        <p:spPr>
          <a:xfrm>
            <a:off x="5154930" y="2297430"/>
            <a:ext cx="1097280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293AA3-4B8E-9ACD-FA07-31F7BF92C85F}"/>
              </a:ext>
            </a:extLst>
          </p:cNvPr>
          <p:cNvSpPr/>
          <p:nvPr/>
        </p:nvSpPr>
        <p:spPr>
          <a:xfrm>
            <a:off x="6663690" y="2297430"/>
            <a:ext cx="1097280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Interpret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B84B4E-A1EE-05C4-D40E-D2DED17D5A8E}"/>
              </a:ext>
            </a:extLst>
          </p:cNvPr>
          <p:cNvSpPr txBox="1"/>
          <p:nvPr/>
        </p:nvSpPr>
        <p:spPr>
          <a:xfrm>
            <a:off x="2160270" y="1882378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Day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12CECD-7AC7-34D2-997C-166A2718BA90}"/>
              </a:ext>
            </a:extLst>
          </p:cNvPr>
          <p:cNvSpPr txBox="1"/>
          <p:nvPr/>
        </p:nvSpPr>
        <p:spPr>
          <a:xfrm>
            <a:off x="5926455" y="1903446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Day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BD0BB7-CFAF-949F-B4D9-D023A6ADB338}"/>
              </a:ext>
            </a:extLst>
          </p:cNvPr>
          <p:cNvSpPr txBox="1"/>
          <p:nvPr/>
        </p:nvSpPr>
        <p:spPr>
          <a:xfrm>
            <a:off x="342900" y="1484809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8AD0B6-6D80-D9FC-853F-29F83289FFEE}"/>
              </a:ext>
            </a:extLst>
          </p:cNvPr>
          <p:cNvSpPr txBox="1"/>
          <p:nvPr/>
        </p:nvSpPr>
        <p:spPr>
          <a:xfrm>
            <a:off x="939723" y="5154409"/>
            <a:ext cx="80303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curriculum will repeat steps building both upstream and expanding on components using both R and python. </a:t>
            </a:r>
            <a:r>
              <a:rPr lang="en-US" i="1" dirty="0"/>
              <a:t>In my experience, data science teams prefer R, while production teams python…and most management will let practitioners choose their strongest language.  Mechanics are largely similar but good to know regardless of language.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6FE97F-916C-D683-D6E4-F3165C0D0ACF}"/>
              </a:ext>
            </a:extLst>
          </p:cNvPr>
          <p:cNvSpPr/>
          <p:nvPr/>
        </p:nvSpPr>
        <p:spPr>
          <a:xfrm>
            <a:off x="22860" y="3516601"/>
            <a:ext cx="9115426" cy="1177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514B2-5CB4-279F-9AAC-C841A99FAE47}"/>
              </a:ext>
            </a:extLst>
          </p:cNvPr>
          <p:cNvSpPr/>
          <p:nvPr/>
        </p:nvSpPr>
        <p:spPr>
          <a:xfrm>
            <a:off x="222885" y="3935238"/>
            <a:ext cx="1183005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Obtain</a:t>
            </a:r>
          </a:p>
          <a:p>
            <a:pPr algn="ctr"/>
            <a:r>
              <a:rPr lang="en-US" dirty="0"/>
              <a:t>Expanded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059EE5-6EA0-8351-893B-4E2B30C01351}"/>
              </a:ext>
            </a:extLst>
          </p:cNvPr>
          <p:cNvSpPr/>
          <p:nvPr/>
        </p:nvSpPr>
        <p:spPr>
          <a:xfrm>
            <a:off x="1817370" y="3935238"/>
            <a:ext cx="1097280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Scrub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2FDE26-681C-E4FC-DB2A-D708912410BF}"/>
              </a:ext>
            </a:extLst>
          </p:cNvPr>
          <p:cNvSpPr/>
          <p:nvPr/>
        </p:nvSpPr>
        <p:spPr>
          <a:xfrm>
            <a:off x="3326130" y="3935238"/>
            <a:ext cx="1097280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Explore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BFDE7-3230-9927-15B4-2B0493BBE837}"/>
              </a:ext>
            </a:extLst>
          </p:cNvPr>
          <p:cNvSpPr/>
          <p:nvPr/>
        </p:nvSpPr>
        <p:spPr>
          <a:xfrm>
            <a:off x="4834890" y="3935238"/>
            <a:ext cx="1097280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B92C318-A897-8B3E-30D6-941DD408978C}"/>
              </a:ext>
            </a:extLst>
          </p:cNvPr>
          <p:cNvSpPr/>
          <p:nvPr/>
        </p:nvSpPr>
        <p:spPr>
          <a:xfrm>
            <a:off x="6343650" y="3935238"/>
            <a:ext cx="1097280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Interpret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6FAE59-804B-DC0D-23C4-E556A1CF62FD}"/>
              </a:ext>
            </a:extLst>
          </p:cNvPr>
          <p:cNvSpPr txBox="1"/>
          <p:nvPr/>
        </p:nvSpPr>
        <p:spPr>
          <a:xfrm>
            <a:off x="1840230" y="3520186"/>
            <a:ext cx="4309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Also reviewed </a:t>
            </a:r>
            <a:r>
              <a:rPr lang="en-US" dirty="0">
                <a:solidFill>
                  <a:schemeClr val="bg1"/>
                </a:solidFill>
              </a:rPr>
              <a:t>in Python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A1659D-319C-D49C-AB3B-15E00D7D3112}"/>
              </a:ext>
            </a:extLst>
          </p:cNvPr>
          <p:cNvSpPr/>
          <p:nvPr/>
        </p:nvSpPr>
        <p:spPr>
          <a:xfrm>
            <a:off x="7703819" y="3935238"/>
            <a:ext cx="1274445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Production</a:t>
            </a:r>
          </a:p>
        </p:txBody>
      </p:sp>
    </p:spTree>
    <p:extLst>
      <p:ext uri="{BB962C8B-B14F-4D97-AF65-F5344CB8AC3E}">
        <p14:creationId xmlns:p14="http://schemas.microsoft.com/office/powerpoint/2010/main" val="42854227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dirty="0"/>
              <a:t>More Complex Common R Object Types -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5/26/25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8" name="Picture 2" descr="R">
            <a:extLst>
              <a:ext uri="{FF2B5EF4-FFF2-40B4-BE49-F238E27FC236}">
                <a16:creationId xmlns:a16="http://schemas.microsoft.com/office/drawing/2014/main" id="{11EF2ABC-BE3E-4FA6-BC36-D10C5F0C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830" y="1761239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3EFFA9-F6F7-41FD-9E92-35864945C357}"/>
              </a:ext>
            </a:extLst>
          </p:cNvPr>
          <p:cNvGraphicFramePr>
            <a:graphicFrameLocks noGrp="1"/>
          </p:cNvGraphicFramePr>
          <p:nvPr/>
        </p:nvGraphicFramePr>
        <p:xfrm>
          <a:off x="1466850" y="2291092"/>
          <a:ext cx="2438400" cy="2095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4691197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5299335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3141886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13780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RowID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breaks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wool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tension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7786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17995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23031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3369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2936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0051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96983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73598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04402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0061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4362663"/>
                  </a:ext>
                </a:extLst>
              </a:tr>
            </a:tbl>
          </a:graphicData>
        </a:graphic>
      </p:graphicFrame>
      <p:pic>
        <p:nvPicPr>
          <p:cNvPr id="10" name="Picture 10" descr="Image result for excel logo">
            <a:extLst>
              <a:ext uri="{FF2B5EF4-FFF2-40B4-BE49-F238E27FC236}">
                <a16:creationId xmlns:a16="http://schemas.microsoft.com/office/drawing/2014/main" id="{A4412CD0-4E29-4683-869D-1BCF3F047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544" y="1834691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92597" y="5721081"/>
            <a:ext cx="8779798" cy="5056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Matrices are organized into rows &amp; columns.  Row names are not actually a vector of the matrix but are an attribute of the matrix.  In excel you would need a standalone vector to capture that information.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03AA72-6817-4D67-8D8C-21E23A0DA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113" y="2291092"/>
            <a:ext cx="2457450" cy="1752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F75034-7960-4D90-92F6-03555251D1D8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Matrices are 2 dimensional data (rows/columns).  Each column must be the same type.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D248D2-A344-4958-A50B-A9E7590D792F}"/>
              </a:ext>
            </a:extLst>
          </p:cNvPr>
          <p:cNvSpPr/>
          <p:nvPr/>
        </p:nvSpPr>
        <p:spPr>
          <a:xfrm>
            <a:off x="5305331" y="4053267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All strings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3101405-39D9-ED4A-8D4E-97DFBA23E1F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3336D16-849E-A54F-A9B6-714A748A8E4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6578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sz="2800" dirty="0"/>
              <a:t>More Complex Common R Object Types – List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5/26/25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115747" y="5721081"/>
            <a:ext cx="8469485" cy="3800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Lists are useful for data organization but can be complex and difficult to navigate to get specific information.</a:t>
            </a:r>
            <a:endParaRPr lang="en-US" sz="1200" b="1" u="sn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31E1F7-5AE2-4F33-88EB-3D0457EDB47E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Lists are multi-dimensional objects that can contain different data types of different lengths.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746861-E717-43F6-85F0-A44C43B8DF26}"/>
              </a:ext>
            </a:extLst>
          </p:cNvPr>
          <p:cNvSpPr/>
          <p:nvPr/>
        </p:nvSpPr>
        <p:spPr>
          <a:xfrm>
            <a:off x="2906163" y="1758134"/>
            <a:ext cx="986827" cy="380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ListA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FC4C44-3DF1-4CDE-973A-0DEA4B18F25B}"/>
              </a:ext>
            </a:extLst>
          </p:cNvPr>
          <p:cNvSpPr/>
          <p:nvPr/>
        </p:nvSpPr>
        <p:spPr>
          <a:xfrm>
            <a:off x="3502183" y="235383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value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C28B87-B051-4F1A-B36B-4545BFE352A0}"/>
              </a:ext>
            </a:extLst>
          </p:cNvPr>
          <p:cNvSpPr/>
          <p:nvPr/>
        </p:nvSpPr>
        <p:spPr>
          <a:xfrm>
            <a:off x="3502183" y="2897288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Single data frame or matrix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1C95AC-3A9B-448B-B2C9-90AD5FBB19CF}"/>
              </a:ext>
            </a:extLst>
          </p:cNvPr>
          <p:cNvSpPr/>
          <p:nvPr/>
        </p:nvSpPr>
        <p:spPr>
          <a:xfrm>
            <a:off x="3502182" y="345250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vector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AB62C3-BC85-43CA-BCEA-988483011741}"/>
              </a:ext>
            </a:extLst>
          </p:cNvPr>
          <p:cNvSpPr/>
          <p:nvPr/>
        </p:nvSpPr>
        <p:spPr>
          <a:xfrm>
            <a:off x="3502181" y="3969875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Nested list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D1A535-A6D0-482F-BB53-755F47846EDE}"/>
              </a:ext>
            </a:extLst>
          </p:cNvPr>
          <p:cNvSpPr/>
          <p:nvPr/>
        </p:nvSpPr>
        <p:spPr>
          <a:xfrm>
            <a:off x="4424129" y="4488060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Nested data frame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17992C-1230-4CBC-8D06-2AAF37A477B7}"/>
              </a:ext>
            </a:extLst>
          </p:cNvPr>
          <p:cNvSpPr/>
          <p:nvPr/>
        </p:nvSpPr>
        <p:spPr>
          <a:xfrm>
            <a:off x="4424129" y="497739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Nested matrix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C2493B7-7CAB-4C6F-A336-F25270FCC1DB}"/>
              </a:ext>
            </a:extLst>
          </p:cNvPr>
          <p:cNvCxnSpPr>
            <a:cxnSpLocks/>
            <a:stCxn id="7" idx="2"/>
            <a:endCxn id="18" idx="1"/>
          </p:cNvCxnSpPr>
          <p:nvPr/>
        </p:nvCxnSpPr>
        <p:spPr>
          <a:xfrm rot="16200000" flipH="1">
            <a:off x="3248092" y="2289865"/>
            <a:ext cx="405577" cy="102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86E3E9B-C4F1-4F42-A122-1E579EC0168D}"/>
              </a:ext>
            </a:extLst>
          </p:cNvPr>
          <p:cNvCxnSpPr>
            <a:cxnSpLocks/>
            <a:stCxn id="7" idx="2"/>
            <a:endCxn id="19" idx="1"/>
          </p:cNvCxnSpPr>
          <p:nvPr/>
        </p:nvCxnSpPr>
        <p:spPr>
          <a:xfrm rot="16200000" flipH="1">
            <a:off x="2976365" y="2561592"/>
            <a:ext cx="949031" cy="102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8D5980A-57D5-4507-977B-9AE839808831}"/>
              </a:ext>
            </a:extLst>
          </p:cNvPr>
          <p:cNvCxnSpPr>
            <a:cxnSpLocks/>
            <a:stCxn id="7" idx="2"/>
            <a:endCxn id="20" idx="1"/>
          </p:cNvCxnSpPr>
          <p:nvPr/>
        </p:nvCxnSpPr>
        <p:spPr>
          <a:xfrm rot="16200000" flipH="1">
            <a:off x="2698756" y="2839200"/>
            <a:ext cx="1504247" cy="1026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31F98FFA-52EE-447C-BCFA-A447E46E580A}"/>
              </a:ext>
            </a:extLst>
          </p:cNvPr>
          <p:cNvCxnSpPr>
            <a:stCxn id="7" idx="2"/>
            <a:endCxn id="21" idx="1"/>
          </p:cNvCxnSpPr>
          <p:nvPr/>
        </p:nvCxnSpPr>
        <p:spPr>
          <a:xfrm rot="16200000" flipH="1">
            <a:off x="2440070" y="3097887"/>
            <a:ext cx="2021618" cy="1026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A1585D52-0ED8-42D6-B5B8-46832F608F1B}"/>
              </a:ext>
            </a:extLst>
          </p:cNvPr>
          <p:cNvCxnSpPr>
            <a:stCxn id="21" idx="2"/>
            <a:endCxn id="22" idx="1"/>
          </p:cNvCxnSpPr>
          <p:nvPr/>
        </p:nvCxnSpPr>
        <p:spPr>
          <a:xfrm rot="16200000" flipH="1">
            <a:off x="4190073" y="4444127"/>
            <a:ext cx="328062" cy="1400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59EC3A04-F241-4C4E-AF44-621C6F0C7D46}"/>
              </a:ext>
            </a:extLst>
          </p:cNvPr>
          <p:cNvCxnSpPr>
            <a:stCxn id="21" idx="2"/>
            <a:endCxn id="23" idx="1"/>
          </p:cNvCxnSpPr>
          <p:nvPr/>
        </p:nvCxnSpPr>
        <p:spPr>
          <a:xfrm rot="16200000" flipH="1">
            <a:off x="3945406" y="4688794"/>
            <a:ext cx="817396" cy="1400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7C4C99-86E6-A649-9144-E79C7D7594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FDB6017-B959-4544-96AD-6343FE73741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7505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sz="2800" dirty="0"/>
              <a:t>More Complex Common R Object Types – Data Frame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5/26/25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C4A9FD-45F7-4DF6-BEE1-BADABFB89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432" y="2595880"/>
            <a:ext cx="1781175" cy="1714500"/>
          </a:xfrm>
          <a:prstGeom prst="rect">
            <a:avLst/>
          </a:prstGeom>
        </p:spPr>
      </p:pic>
      <p:pic>
        <p:nvPicPr>
          <p:cNvPr id="8" name="Picture 2" descr="R">
            <a:extLst>
              <a:ext uri="{FF2B5EF4-FFF2-40B4-BE49-F238E27FC236}">
                <a16:creationId xmlns:a16="http://schemas.microsoft.com/office/drawing/2014/main" id="{11EF2ABC-BE3E-4FA6-BC36-D10C5F0C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830" y="2066027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3EFFA9-F6F7-41FD-9E92-35864945C357}"/>
              </a:ext>
            </a:extLst>
          </p:cNvPr>
          <p:cNvGraphicFramePr>
            <a:graphicFrameLocks noGrp="1"/>
          </p:cNvGraphicFramePr>
          <p:nvPr/>
        </p:nvGraphicFramePr>
        <p:xfrm>
          <a:off x="1466850" y="2595880"/>
          <a:ext cx="2438400" cy="2095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4691197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5299335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3141886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13780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RowID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breaks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wool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tension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7786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17995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23031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3369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2936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0051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96983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73598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04402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0061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4362663"/>
                  </a:ext>
                </a:extLst>
              </a:tr>
            </a:tbl>
          </a:graphicData>
        </a:graphic>
      </p:graphicFrame>
      <p:pic>
        <p:nvPicPr>
          <p:cNvPr id="10" name="Picture 10" descr="Image result for excel logo">
            <a:extLst>
              <a:ext uri="{FF2B5EF4-FFF2-40B4-BE49-F238E27FC236}">
                <a16:creationId xmlns:a16="http://schemas.microsoft.com/office/drawing/2014/main" id="{A4412CD0-4E29-4683-869D-1BCF3F047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544" y="2139479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115748" y="5721081"/>
            <a:ext cx="6817488" cy="4135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Unlike a matrix, DFs can hold different types of vectors</a:t>
            </a:r>
            <a:endParaRPr lang="en-US" sz="2000" b="1" u="sn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31E1F7-5AE2-4F33-88EB-3D0457EDB47E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Frames are like 2 dimensional data objects but can have mixed data types.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2546A3-C556-4DAB-9078-9782B76A248C}"/>
              </a:ext>
            </a:extLst>
          </p:cNvPr>
          <p:cNvSpPr/>
          <p:nvPr/>
        </p:nvSpPr>
        <p:spPr>
          <a:xfrm rot="5400000">
            <a:off x="515214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Integers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740F87-A96B-41A9-91CF-23B2564C1B3F}"/>
              </a:ext>
            </a:extLst>
          </p:cNvPr>
          <p:cNvSpPr/>
          <p:nvPr/>
        </p:nvSpPr>
        <p:spPr>
          <a:xfrm rot="5400000">
            <a:off x="557636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Factor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8A15E-A7EF-4AC0-AC82-1BFA9E003D34}"/>
              </a:ext>
            </a:extLst>
          </p:cNvPr>
          <p:cNvSpPr/>
          <p:nvPr/>
        </p:nvSpPr>
        <p:spPr>
          <a:xfrm rot="5400000">
            <a:off x="613387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Factor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F0C1F6-5EBB-4C6C-BF68-DF830B15A0BD}"/>
              </a:ext>
            </a:extLst>
          </p:cNvPr>
          <p:cNvSpPr txBox="1"/>
          <p:nvPr/>
        </p:nvSpPr>
        <p:spPr>
          <a:xfrm>
            <a:off x="1816451" y="1475031"/>
            <a:ext cx="7213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 data frame is actually a named list but with equal length elements.  Being a list lets it contain mixed data types.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830E10-4138-8D40-92CD-A1341D1DD7B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3DD939F-566A-634B-B9E7-54FF72F4187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5520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6E596-97F5-4983-BE43-6BFC41A93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you use a specific data type?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53F4A-5E25-4A15-AE1D-092272361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5/26/25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4A7389-72EC-44FD-936B-E78409294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A782EB-54F0-4730-B458-DC7F5DC91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6B70B3-2D73-48D5-AB7A-10B7319AAF06}"/>
              </a:ext>
            </a:extLst>
          </p:cNvPr>
          <p:cNvSpPr txBox="1"/>
          <p:nvPr/>
        </p:nvSpPr>
        <p:spPr>
          <a:xfrm>
            <a:off x="2385022" y="1774472"/>
            <a:ext cx="263405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Number of Dimensions &gt;1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A746BE-3A86-46F7-AEE4-D0D0B38C443C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 flipH="1">
            <a:off x="2323418" y="2143804"/>
            <a:ext cx="1378631" cy="73519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65B09F-B1BE-4850-91A8-7839B88655D4}"/>
              </a:ext>
            </a:extLst>
          </p:cNvPr>
          <p:cNvSpPr txBox="1"/>
          <p:nvPr/>
        </p:nvSpPr>
        <p:spPr>
          <a:xfrm>
            <a:off x="2610547" y="2375618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B2B662-0367-412B-9BA0-0422FF128A09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>
            <a:off x="3702049" y="2143804"/>
            <a:ext cx="1547858" cy="73519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A5D1290-11B5-4F33-B534-904C44B5CE52}"/>
              </a:ext>
            </a:extLst>
          </p:cNvPr>
          <p:cNvSpPr txBox="1"/>
          <p:nvPr/>
        </p:nvSpPr>
        <p:spPr>
          <a:xfrm>
            <a:off x="4542720" y="2364171"/>
            <a:ext cx="420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E4A3F3-7CA8-4E47-A10B-54DEACEC3145}"/>
              </a:ext>
            </a:extLst>
          </p:cNvPr>
          <p:cNvSpPr txBox="1"/>
          <p:nvPr/>
        </p:nvSpPr>
        <p:spPr>
          <a:xfrm>
            <a:off x="1641629" y="2878994"/>
            <a:ext cx="1363578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 a Vector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D71901-F170-4933-A70D-365C7ED86C41}"/>
              </a:ext>
            </a:extLst>
          </p:cNvPr>
          <p:cNvSpPr txBox="1"/>
          <p:nvPr/>
        </p:nvSpPr>
        <p:spPr>
          <a:xfrm>
            <a:off x="4504029" y="2878994"/>
            <a:ext cx="149175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Data Types &gt;1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C52F63-99E8-44BC-ADC1-67F4B1006EB5}"/>
              </a:ext>
            </a:extLst>
          </p:cNvPr>
          <p:cNvSpPr txBox="1"/>
          <p:nvPr/>
        </p:nvSpPr>
        <p:spPr>
          <a:xfrm>
            <a:off x="6073913" y="3519107"/>
            <a:ext cx="420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9BACDD-9F68-4816-AA2C-3015E02D7A8D}"/>
              </a:ext>
            </a:extLst>
          </p:cNvPr>
          <p:cNvCxnSpPr>
            <a:cxnSpLocks/>
            <a:stCxn id="18" idx="2"/>
            <a:endCxn id="33" idx="0"/>
          </p:cNvCxnSpPr>
          <p:nvPr/>
        </p:nvCxnSpPr>
        <p:spPr>
          <a:xfrm>
            <a:off x="5249907" y="3248326"/>
            <a:ext cx="1402516" cy="72611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2720A0C-4D04-40E3-8389-DA48D345C627}"/>
              </a:ext>
            </a:extLst>
          </p:cNvPr>
          <p:cNvSpPr txBox="1"/>
          <p:nvPr/>
        </p:nvSpPr>
        <p:spPr>
          <a:xfrm>
            <a:off x="4249961" y="3516423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C5F4FF-51A5-4716-961F-8DE4BC0FDEF0}"/>
              </a:ext>
            </a:extLst>
          </p:cNvPr>
          <p:cNvSpPr txBox="1"/>
          <p:nvPr/>
        </p:nvSpPr>
        <p:spPr>
          <a:xfrm>
            <a:off x="3412482" y="3988951"/>
            <a:ext cx="1606594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Matrix or Array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7E97D6F-A88A-4E76-9A86-58CB7770C7AC}"/>
              </a:ext>
            </a:extLst>
          </p:cNvPr>
          <p:cNvCxnSpPr>
            <a:cxnSpLocks/>
            <a:stCxn id="18" idx="2"/>
            <a:endCxn id="28" idx="0"/>
          </p:cNvCxnSpPr>
          <p:nvPr/>
        </p:nvCxnSpPr>
        <p:spPr>
          <a:xfrm flipH="1">
            <a:off x="4215779" y="3248326"/>
            <a:ext cx="1034128" cy="74062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089CB07-9730-4B03-BF05-07B5642C54E4}"/>
              </a:ext>
            </a:extLst>
          </p:cNvPr>
          <p:cNvSpPr txBox="1"/>
          <p:nvPr/>
        </p:nvSpPr>
        <p:spPr>
          <a:xfrm>
            <a:off x="5708606" y="3974439"/>
            <a:ext cx="1887633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Frame or List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EEC2AA-71C4-4298-B45A-FF9C076CA60A}"/>
              </a:ext>
            </a:extLst>
          </p:cNvPr>
          <p:cNvSpPr/>
          <p:nvPr/>
        </p:nvSpPr>
        <p:spPr>
          <a:xfrm>
            <a:off x="558769" y="5721081"/>
            <a:ext cx="8026463" cy="4705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Most analyses start with a data frame, and change classes as needed.</a:t>
            </a:r>
            <a:endParaRPr lang="en-US" sz="1400" b="1" u="sng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628B446-B6F0-FC47-9F56-35CF3F92B4B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EE63D4A-A2B7-1749-BFBA-9ECDE0E7B24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29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481D41-D5CD-F042-8FC0-5659D7E25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7E9391-6913-4C41-8C29-18C4F0136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800" dirty="0"/>
              <a:t>The course uses </a:t>
            </a:r>
            <a:r>
              <a:rPr lang="en-US" sz="2800" strike="sngStrike" dirty="0"/>
              <a:t>three</a:t>
            </a:r>
            <a:r>
              <a:rPr lang="en-US" sz="2800" dirty="0"/>
              <a:t> four software components for learning.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C393C-7BAD-D147-88A8-AE7589E97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14BF3-8268-A349-BDBA-411B4380B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8A957-9325-EB49-BEBD-0CC9764D8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1942705"/>
            <a:ext cx="1309260" cy="1012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EDB5BF-7FA9-E14A-9EAD-4975725A7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31" y="1965896"/>
            <a:ext cx="966304" cy="966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0FA41-7EA2-7A43-9229-D69DBC808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519" y="1960685"/>
            <a:ext cx="2341217" cy="9767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286733-6DD0-494B-AA49-32776EDC1C43}"/>
              </a:ext>
            </a:extLst>
          </p:cNvPr>
          <p:cNvSpPr txBox="1"/>
          <p:nvPr/>
        </p:nvSpPr>
        <p:spPr>
          <a:xfrm>
            <a:off x="443948" y="3354781"/>
            <a:ext cx="197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Statistical Software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DA6791-53F0-9E44-84FF-6D991276D7B7}"/>
              </a:ext>
            </a:extLst>
          </p:cNvPr>
          <p:cNvSpPr txBox="1"/>
          <p:nvPr/>
        </p:nvSpPr>
        <p:spPr>
          <a:xfrm>
            <a:off x="3488635" y="3077782"/>
            <a:ext cx="149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Integrated Development Environment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DEE9C-36EB-554B-95C9-2951CEA7D8CB}"/>
              </a:ext>
            </a:extLst>
          </p:cNvPr>
          <p:cNvSpPr txBox="1"/>
          <p:nvPr/>
        </p:nvSpPr>
        <p:spPr>
          <a:xfrm>
            <a:off x="6766336" y="3077782"/>
            <a:ext cx="1265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Control &amp; file sharing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5FC24421-290C-AB4A-8C1F-29E3EE70A800}"/>
              </a:ext>
            </a:extLst>
          </p:cNvPr>
          <p:cNvSpPr txBox="1">
            <a:spLocks/>
          </p:cNvSpPr>
          <p:nvPr/>
        </p:nvSpPr>
        <p:spPr>
          <a:xfrm>
            <a:off x="208904" y="1214370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In the next sections, skip to the method you want to use Local (Mac or Windows, Virtual Machine, Cloud/Hosted)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A8C5E8-9889-C44A-B045-FA0901A140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3EB4BC-C015-4541-8D38-BA8D298CF66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BB50994-C975-6331-7F5E-732B70051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48" y="4825960"/>
            <a:ext cx="2271449" cy="14309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7F7CCB-2327-55EC-EDEC-66670BB05E6D}"/>
              </a:ext>
            </a:extLst>
          </p:cNvPr>
          <p:cNvSpPr txBox="1"/>
          <p:nvPr/>
        </p:nvSpPr>
        <p:spPr>
          <a:xfrm>
            <a:off x="3028950" y="5356784"/>
            <a:ext cx="4652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Jan AI Run local LLMs…limited on session 1 but will expand with more NLP basics in session 2.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F3551C-702F-3275-7847-7FD452C8E1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948" y="4614794"/>
            <a:ext cx="2271449" cy="181303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53058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–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5/26/25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 Install Base -R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02A5F6-A367-7449-A2FC-094E6690A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90" y="1765008"/>
            <a:ext cx="6317593" cy="3721392"/>
          </a:xfrm>
          <a:prstGeom prst="rect">
            <a:avLst/>
          </a:prstGeom>
        </p:spPr>
      </p:pic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appropriate version Linux, Mac or Windows.</a:t>
            </a:r>
          </a:p>
          <a:p>
            <a:r>
              <a:rPr lang="en-US" dirty="0">
                <a:hlinkClick r:id="rId3"/>
              </a:rPr>
              <a:t>https://cloud.r-project.org/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917101-479C-0749-AEC3-C0CD10A7AD8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E83771-F586-BF45-9659-B89994CFB32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358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5/26/25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Install R-Studio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096434"/>
            <a:ext cx="8726193" cy="10857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R Studio Desktop (Free).</a:t>
            </a:r>
          </a:p>
          <a:p>
            <a:r>
              <a:rPr lang="en-US" dirty="0">
                <a:hlinkClick r:id="rId2"/>
              </a:rPr>
              <a:t> https://rstudio.com/products/rstudio/download/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https://rstudio.com/products/rstudio/download/#download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561A4D-1F25-E84A-AA63-E9BA25929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" y="1861702"/>
            <a:ext cx="5344639" cy="314827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B11AB9-E597-494D-A71A-3072228C8C8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67528A-962B-BA4E-BB37-BB849055CD6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5836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10594</TotalTime>
  <Words>3188</Words>
  <Application>Microsoft Macintosh PowerPoint</Application>
  <PresentationFormat>On-screen Show (4:3)</PresentationFormat>
  <Paragraphs>742</Paragraphs>
  <Slides>63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Arial</vt:lpstr>
      <vt:lpstr>Calibri</vt:lpstr>
      <vt:lpstr>Consolas</vt:lpstr>
      <vt:lpstr>Lucida Console</vt:lpstr>
      <vt:lpstr>Roboto</vt:lpstr>
      <vt:lpstr>Wingdings</vt:lpstr>
      <vt:lpstr>1_Office Theme</vt:lpstr>
      <vt:lpstr>Intros</vt:lpstr>
      <vt:lpstr>Ted Kwartler</vt:lpstr>
      <vt:lpstr>Breaks….I can go and go and go because I like the topics.  Please stop me at 90min!</vt:lpstr>
      <vt:lpstr>Introductions…</vt:lpstr>
      <vt:lpstr>Syllabus Review</vt:lpstr>
      <vt:lpstr>Instruction Paradigm</vt:lpstr>
      <vt:lpstr>The course uses three four software components for learning.</vt:lpstr>
      <vt:lpstr>Step 1.  Install Base -R</vt:lpstr>
      <vt:lpstr>Step 2. Install R-Studio</vt:lpstr>
      <vt:lpstr>Step 3. Install Git (Mac)</vt:lpstr>
      <vt:lpstr>Step 3. Install Git (Windows)</vt:lpstr>
      <vt:lpstr>Now that you have R, R-Studio &amp; Git, time to connect to our class repository.</vt:lpstr>
      <vt:lpstr>To get scripts, pptxs &amp; data use the class repo</vt:lpstr>
      <vt:lpstr>Now let’s get class files by setting up a new project &amp; do a “git clone”</vt:lpstr>
      <vt:lpstr>Setup a new project &amp; do a “git pull”</vt:lpstr>
      <vt:lpstr>As you get more experience using git will help you.</vt:lpstr>
      <vt:lpstr>Saving YOUR copy of files.</vt:lpstr>
      <vt:lpstr>Second to last item.  Create a personal folder.</vt:lpstr>
      <vt:lpstr>Second to last item.  Create a personal folder.</vt:lpstr>
      <vt:lpstr>Save yourself a headache!  Create a personal folder.</vt:lpstr>
      <vt:lpstr>Now just run some code (we will explain it later)</vt:lpstr>
      <vt:lpstr>Almost setup…don’t worry if you need help!</vt:lpstr>
      <vt:lpstr>Intro to R</vt:lpstr>
      <vt:lpstr>What is R?</vt:lpstr>
      <vt:lpstr>What is R Studio? The most popular IDE for R</vt:lpstr>
      <vt:lpstr>What is the relationship between R &amp; R studio?</vt:lpstr>
      <vt:lpstr>R Studio has four main panes</vt:lpstr>
      <vt:lpstr>R: Where is it being used?</vt:lpstr>
      <vt:lpstr>Ok, it’s awesome</vt:lpstr>
      <vt:lpstr>Ok, it’s awesome but… </vt:lpstr>
      <vt:lpstr>A basic R workflow</vt:lpstr>
      <vt:lpstr>R uses functions, libraries &amp; objects</vt:lpstr>
      <vt:lpstr>Another trap!</vt:lpstr>
      <vt:lpstr>R uses functions, libraries &amp; objects</vt:lpstr>
      <vt:lpstr>What if my file is Excel or ???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Why are functions better?</vt:lpstr>
      <vt:lpstr>R uses functions, libraries &amp; objects</vt:lpstr>
      <vt:lpstr>R uses functions, libraries &amp; objects</vt:lpstr>
      <vt:lpstr>R uses functions, libraries &amp; objects</vt:lpstr>
      <vt:lpstr>Workflow review</vt:lpstr>
      <vt:lpstr>On to more interesting stuff!</vt:lpstr>
      <vt:lpstr>Let’s get into some code!</vt:lpstr>
      <vt:lpstr>Amazon X-Ray: Movie Meta Data</vt:lpstr>
      <vt:lpstr>Let’s practice! Open B_Amazon_Xray.R </vt:lpstr>
      <vt:lpstr>ggplot2 is the grammar of graphics</vt:lpstr>
      <vt:lpstr>ggplot2: adding a layer </vt:lpstr>
      <vt:lpstr>ggplot2: adding a layer of text</vt:lpstr>
      <vt:lpstr>gpplot2: Adding an aesthetics layer</vt:lpstr>
      <vt:lpstr>PowerPoint Presentation</vt:lpstr>
      <vt:lpstr>PowerPoint Presentation</vt:lpstr>
      <vt:lpstr>Appendix</vt:lpstr>
      <vt:lpstr>As you just saw R has many data types.</vt:lpstr>
      <vt:lpstr>More Complex Common R Object Types - Matrix</vt:lpstr>
      <vt:lpstr>More Complex Common R Object Types – List</vt:lpstr>
      <vt:lpstr>More Complex Common R Object Types – Data Frame</vt:lpstr>
      <vt:lpstr>When should you use a specific data type?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Ted Kwartler</cp:lastModifiedBy>
  <cp:revision>313</cp:revision>
  <dcterms:created xsi:type="dcterms:W3CDTF">2018-05-23T17:24:59Z</dcterms:created>
  <dcterms:modified xsi:type="dcterms:W3CDTF">2025-05-26T22:40:36Z</dcterms:modified>
</cp:coreProperties>
</file>